
<file path=[Content_Types].xml><?xml version="1.0" encoding="utf-8"?>
<Types xmlns="http://schemas.openxmlformats.org/package/2006/content-types">
  <Default Extension="xml" ContentType="application/xml"/>
  <Default Extension="wmf" ContentType="image/x-wmf"/>
  <Default Extension="doc" ContentType="application/msword"/>
  <Default Extension="jpeg" ContentType="image/jpeg"/>
  <Default Extension="png" ContentType="image/png"/>
  <Default Extension="rels" ContentType="application/vnd.openxmlformats-package.relationships+xml"/>
  <Default Extension="vml" ContentType="application/vnd.openxmlformats-officedocument.vmlDrawing"/>
  <Default Extension="gif" ContentType="image/gif"/>
  <Default Extension="bin" ContentType="application/vnd.openxmlformats-officedocument.presentationml.printerSettings"/>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40" r:id="rId1"/>
  </p:sldMasterIdLst>
  <p:notesMasterIdLst>
    <p:notesMasterId r:id="rId55"/>
  </p:notesMasterIdLst>
  <p:sldIdLst>
    <p:sldId id="256" r:id="rId2"/>
    <p:sldId id="257" r:id="rId3"/>
    <p:sldId id="283" r:id="rId4"/>
    <p:sldId id="258" r:id="rId5"/>
    <p:sldId id="284" r:id="rId6"/>
    <p:sldId id="259" r:id="rId7"/>
    <p:sldId id="285" r:id="rId8"/>
    <p:sldId id="260" r:id="rId9"/>
    <p:sldId id="286" r:id="rId10"/>
    <p:sldId id="261" r:id="rId11"/>
    <p:sldId id="287" r:id="rId12"/>
    <p:sldId id="262" r:id="rId13"/>
    <p:sldId id="288" r:id="rId14"/>
    <p:sldId id="263" r:id="rId15"/>
    <p:sldId id="289" r:id="rId16"/>
    <p:sldId id="264" r:id="rId17"/>
    <p:sldId id="290" r:id="rId18"/>
    <p:sldId id="265" r:id="rId19"/>
    <p:sldId id="291" r:id="rId20"/>
    <p:sldId id="266" r:id="rId21"/>
    <p:sldId id="292" r:id="rId22"/>
    <p:sldId id="267" r:id="rId23"/>
    <p:sldId id="293" r:id="rId24"/>
    <p:sldId id="268" r:id="rId25"/>
    <p:sldId id="294" r:id="rId26"/>
    <p:sldId id="269" r:id="rId27"/>
    <p:sldId id="295" r:id="rId28"/>
    <p:sldId id="270" r:id="rId29"/>
    <p:sldId id="296" r:id="rId30"/>
    <p:sldId id="271" r:id="rId31"/>
    <p:sldId id="297" r:id="rId32"/>
    <p:sldId id="272" r:id="rId33"/>
    <p:sldId id="298" r:id="rId34"/>
    <p:sldId id="273" r:id="rId35"/>
    <p:sldId id="300" r:id="rId36"/>
    <p:sldId id="274" r:id="rId37"/>
    <p:sldId id="301" r:id="rId38"/>
    <p:sldId id="275" r:id="rId39"/>
    <p:sldId id="302" r:id="rId40"/>
    <p:sldId id="276" r:id="rId41"/>
    <p:sldId id="303" r:id="rId42"/>
    <p:sldId id="277" r:id="rId43"/>
    <p:sldId id="304" r:id="rId44"/>
    <p:sldId id="279" r:id="rId45"/>
    <p:sldId id="305" r:id="rId46"/>
    <p:sldId id="280" r:id="rId47"/>
    <p:sldId id="306" r:id="rId48"/>
    <p:sldId id="281" r:id="rId49"/>
    <p:sldId id="307" r:id="rId50"/>
    <p:sldId id="282" r:id="rId51"/>
    <p:sldId id="308" r:id="rId52"/>
    <p:sldId id="309" r:id="rId53"/>
    <p:sldId id="310" r:id="rId54"/>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33"/>
    <a:srgbClr val="00CC00"/>
    <a:srgbClr val="FF3399"/>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2787"/>
    <p:restoredTop sz="90929"/>
  </p:normalViewPr>
  <p:slideViewPr>
    <p:cSldViewPr>
      <p:cViewPr varScale="1">
        <p:scale>
          <a:sx n="60" d="100"/>
          <a:sy n="60" d="100"/>
        </p:scale>
        <p:origin x="-320"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502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notesMaster" Target="notesMasters/notesMaster1.xml"/><Relationship Id="rId56" Type="http://schemas.openxmlformats.org/officeDocument/2006/relationships/printerSettings" Target="printerSettings/printerSettings1.bin"/><Relationship Id="rId57" Type="http://schemas.openxmlformats.org/officeDocument/2006/relationships/presProps" Target="presProps.xml"/><Relationship Id="rId58" Type="http://schemas.openxmlformats.org/officeDocument/2006/relationships/viewProps" Target="viewProps.xml"/><Relationship Id="rId59" Type="http://schemas.openxmlformats.org/officeDocument/2006/relationships/theme" Target="theme/theme1.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042FA5-8A9E-4C29-BFB6-90D6973D6F23}" type="datetimeFigureOut">
              <a:rPr lang="en-US" smtClean="0"/>
              <a:pPr/>
              <a:t>11/5/13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50B1F3F-45F2-4E89-B35A-FBDD1E8A72CD}" type="slidenum">
              <a:rPr lang="en-US" smtClean="0"/>
              <a:pPr/>
              <a:t>‹#›</a:t>
            </a:fld>
            <a:endParaRPr lang="en-US"/>
          </a:p>
        </p:txBody>
      </p:sp>
    </p:spTree>
    <p:extLst>
      <p:ext uri="{BB962C8B-B14F-4D97-AF65-F5344CB8AC3E}">
        <p14:creationId xmlns:p14="http://schemas.microsoft.com/office/powerpoint/2010/main" val="1914605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50B1F3F-45F2-4E89-B35A-FBDD1E8A72CD}" type="slidenum">
              <a:rPr lang="en-US" smtClean="0"/>
              <a:pPr/>
              <a:t>50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8EE7A84A-F5FD-40F7-9ED8-2F3CA7394A64}"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873D0A-9AB2-4E4A-B147-725B604D82C6}"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B3333CF4-B23C-4F4E-BD4A-C4A413CE296F}"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981200"/>
            <a:ext cx="7772400" cy="4114800"/>
          </a:xfrm>
        </p:spPr>
        <p:txBody>
          <a:bodyPr/>
          <a:lstStyle/>
          <a:p>
            <a:endParaRPr lang="en-US"/>
          </a:p>
        </p:txBody>
      </p:sp>
      <p:sp>
        <p:nvSpPr>
          <p:cNvPr id="4" name="Date Placeholder 3"/>
          <p:cNvSpPr>
            <a:spLocks noGrp="1"/>
          </p:cNvSpPr>
          <p:nvPr>
            <p:ph type="dt" sz="half" idx="10"/>
          </p:nvPr>
        </p:nvSpPr>
        <p:spPr>
          <a:xfrm>
            <a:off x="685800" y="6248400"/>
            <a:ext cx="1905000" cy="457200"/>
          </a:xfrm>
        </p:spPr>
        <p:txBody>
          <a:bodyPr/>
          <a:lstStyle>
            <a:lvl1pPr>
              <a:defRPr/>
            </a:lvl1pPr>
          </a:lstStyle>
          <a:p>
            <a:endParaRPr lang="en-US"/>
          </a:p>
        </p:txBody>
      </p:sp>
      <p:sp>
        <p:nvSpPr>
          <p:cNvPr id="5" name="Footer Placeholder 4"/>
          <p:cNvSpPr>
            <a:spLocks noGrp="1"/>
          </p:cNvSpPr>
          <p:nvPr>
            <p:ph type="ftr" sz="quarter" idx="11"/>
          </p:nvPr>
        </p:nvSpPr>
        <p:spPr>
          <a:xfrm>
            <a:off x="3124200" y="6248400"/>
            <a:ext cx="2895600" cy="457200"/>
          </a:xfrm>
        </p:spPr>
        <p:txBody>
          <a:bodyPr/>
          <a:lstStyle>
            <a:lvl1pPr>
              <a:defRPr/>
            </a:lvl1pPr>
          </a:lstStyle>
          <a:p>
            <a:endParaRPr lang="en-US"/>
          </a:p>
        </p:txBody>
      </p:sp>
      <p:sp>
        <p:nvSpPr>
          <p:cNvPr id="6" name="Slide Number Placeholder 5"/>
          <p:cNvSpPr>
            <a:spLocks noGrp="1"/>
          </p:cNvSpPr>
          <p:nvPr>
            <p:ph type="sldNum" sz="quarter" idx="12"/>
          </p:nvPr>
        </p:nvSpPr>
        <p:spPr>
          <a:xfrm>
            <a:off x="6553200" y="6248400"/>
            <a:ext cx="1905000" cy="457200"/>
          </a:xfrm>
        </p:spPr>
        <p:txBody>
          <a:bodyPr/>
          <a:lstStyle>
            <a:lvl1pPr>
              <a:defRPr/>
            </a:lvl1pPr>
          </a:lstStyle>
          <a:p>
            <a:fld id="{6CE2ABA5-BFB4-4363-A311-1811D204D41A}"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33A9C4BF-82EE-4170-9ACA-8F07BDE361B0}"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99EDAD50-2664-47E4-9621-1D942C5B55AC}"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3921FC-4163-4CE7-B548-DF1AB3D1F597}"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24D1A8DA-E19A-46AB-88BE-F30D5681D510}"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DF39E88D-367C-496D-9C67-54511DE7C4C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C58DF094-7A2D-4B48-AE59-82D8028A1F5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B2906AF1-179C-47BA-B6E6-FA08B11F4621}"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C9BAC3C2-0E66-4677-AC65-19EBD3115B61}"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FC195C29-90D7-4231-9B74-9144155C3BAD}"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0" r:id="rId10"/>
    <p:sldLayoutId id="2147483751" r:id="rId11"/>
    <p:sldLayoutId id="2147483752" r:id="rId12"/>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slide" Target="slide8.xml"/><Relationship Id="rId20" Type="http://schemas.openxmlformats.org/officeDocument/2006/relationships/slide" Target="slide26.xml"/><Relationship Id="rId21" Type="http://schemas.openxmlformats.org/officeDocument/2006/relationships/slide" Target="slide36.xml"/><Relationship Id="rId22" Type="http://schemas.openxmlformats.org/officeDocument/2006/relationships/slide" Target="slide46.xml"/><Relationship Id="rId23" Type="http://schemas.openxmlformats.org/officeDocument/2006/relationships/slide" Target="slide18.xml"/><Relationship Id="rId24" Type="http://schemas.openxmlformats.org/officeDocument/2006/relationships/slide" Target="slide28.xml"/><Relationship Id="rId25" Type="http://schemas.openxmlformats.org/officeDocument/2006/relationships/slide" Target="slide38.xml"/><Relationship Id="rId26" Type="http://schemas.openxmlformats.org/officeDocument/2006/relationships/slide" Target="slide48.xml"/><Relationship Id="rId27" Type="http://schemas.openxmlformats.org/officeDocument/2006/relationships/slide" Target="slide20.xml"/><Relationship Id="rId28" Type="http://schemas.openxmlformats.org/officeDocument/2006/relationships/slide" Target="slide30.xml"/><Relationship Id="rId29" Type="http://schemas.openxmlformats.org/officeDocument/2006/relationships/slide" Target="slide40.xml"/><Relationship Id="rId30" Type="http://schemas.openxmlformats.org/officeDocument/2006/relationships/slide" Target="slide50.xml"/><Relationship Id="rId31" Type="http://schemas.openxmlformats.org/officeDocument/2006/relationships/slide" Target="slide52.xml"/><Relationship Id="rId10" Type="http://schemas.openxmlformats.org/officeDocument/2006/relationships/slide" Target="slide10.xml"/><Relationship Id="rId11" Type="http://schemas.openxmlformats.org/officeDocument/2006/relationships/slide" Target="slide12.xml"/><Relationship Id="rId12" Type="http://schemas.openxmlformats.org/officeDocument/2006/relationships/slide" Target="slide32.xml"/><Relationship Id="rId13" Type="http://schemas.openxmlformats.org/officeDocument/2006/relationships/slide" Target="slide22.xml"/><Relationship Id="rId14" Type="http://schemas.openxmlformats.org/officeDocument/2006/relationships/slide" Target="slide42.xml"/><Relationship Id="rId15" Type="http://schemas.openxmlformats.org/officeDocument/2006/relationships/slide" Target="slide14.xml"/><Relationship Id="rId16" Type="http://schemas.openxmlformats.org/officeDocument/2006/relationships/slide" Target="slide24.xml"/><Relationship Id="rId17" Type="http://schemas.openxmlformats.org/officeDocument/2006/relationships/slide" Target="slide34.xml"/><Relationship Id="rId18" Type="http://schemas.openxmlformats.org/officeDocument/2006/relationships/slide" Target="slide44.xml"/><Relationship Id="rId19" Type="http://schemas.openxmlformats.org/officeDocument/2006/relationships/slide" Target="slide16.xml"/><Relationship Id="rId1" Type="http://schemas.openxmlformats.org/officeDocument/2006/relationships/vmlDrawing" Target="../drawings/vmlDrawing1.vml"/><Relationship Id="rId2" Type="http://schemas.openxmlformats.org/officeDocument/2006/relationships/slideLayout" Target="../slideLayouts/slideLayout12.xml"/><Relationship Id="rId3" Type="http://schemas.openxmlformats.org/officeDocument/2006/relationships/audio" Target="../media/audio1.wav"/><Relationship Id="rId4" Type="http://schemas.openxmlformats.org/officeDocument/2006/relationships/oleObject" Target="../embeddings/Microsoft_Word_97_-_2004_Document1.doc"/><Relationship Id="rId5" Type="http://schemas.openxmlformats.org/officeDocument/2006/relationships/image" Target="../media/image3.wmf"/><Relationship Id="rId6" Type="http://schemas.openxmlformats.org/officeDocument/2006/relationships/slide" Target="slide2.xml"/><Relationship Id="rId7" Type="http://schemas.openxmlformats.org/officeDocument/2006/relationships/slide" Target="slide4.xml"/><Relationship Id="rId8" Type="http://schemas.openxmlformats.org/officeDocument/2006/relationships/slide" Target="slide6.xml"/></Relationships>
</file>

<file path=ppt/slides/_rels/slide10.xml.rels><?xml version="1.0" encoding="UTF-8" standalone="yes"?>
<Relationships xmlns="http://schemas.openxmlformats.org/package/2006/relationships"><Relationship Id="rId3" Type="http://schemas.openxmlformats.org/officeDocument/2006/relationships/slide" Target="slide1.xml"/><Relationship Id="rId4" Type="http://schemas.openxmlformats.org/officeDocument/2006/relationships/image" Target="../media/image4.jpeg"/><Relationship Id="rId1" Type="http://schemas.openxmlformats.org/officeDocument/2006/relationships/slideLayout" Target="../slideLayouts/slideLayout4.xml"/><Relationship Id="rId2" Type="http://schemas.openxmlformats.org/officeDocument/2006/relationships/image" Target="../media/image15.jpeg"/></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16.png"/><Relationship Id="rId1" Type="http://schemas.openxmlformats.org/officeDocument/2006/relationships/slideLayout" Target="../slideLayouts/slideLayout6.xml"/><Relationship Id="rId2" Type="http://schemas.openxmlformats.org/officeDocument/2006/relationships/slide" Target="slide1.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17.png"/><Relationship Id="rId1" Type="http://schemas.openxmlformats.org/officeDocument/2006/relationships/slideLayout" Target="../slideLayouts/slideLayout6.xml"/><Relationship Id="rId2" Type="http://schemas.openxmlformats.org/officeDocument/2006/relationships/slide" Target="slide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slide" Target="slide1.xml"/><Relationship Id="rId3" Type="http://schemas.openxmlformats.org/officeDocument/2006/relationships/image" Target="../media/image4.jpeg"/></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18.png"/><Relationship Id="rId1" Type="http://schemas.openxmlformats.org/officeDocument/2006/relationships/slideLayout" Target="../slideLayouts/slideLayout6.xml"/><Relationship Id="rId2" Type="http://schemas.openxmlformats.org/officeDocument/2006/relationships/slide" Target="slide1.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19.png"/><Relationship Id="rId1" Type="http://schemas.openxmlformats.org/officeDocument/2006/relationships/slideLayout" Target="../slideLayouts/slideLayout6.xml"/><Relationship Id="rId2" Type="http://schemas.openxmlformats.org/officeDocument/2006/relationships/slide" Target="slide1.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20.png"/><Relationship Id="rId1" Type="http://schemas.openxmlformats.org/officeDocument/2006/relationships/slideLayout" Target="../slideLayouts/slideLayout6.xml"/><Relationship Id="rId2" Type="http://schemas.openxmlformats.org/officeDocument/2006/relationships/slide" Target="slide1.xml"/></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21.png"/><Relationship Id="rId1" Type="http://schemas.openxmlformats.org/officeDocument/2006/relationships/slideLayout" Target="../slideLayouts/slideLayout6.xml"/><Relationship Id="rId2" Type="http://schemas.openxmlformats.org/officeDocument/2006/relationships/slide" Target="slide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slide" Target="slide1.xml"/><Relationship Id="rId3" Type="http://schemas.openxmlformats.org/officeDocument/2006/relationships/image" Target="../media/image4.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slide" Target="slide1.xml"/><Relationship Id="rId3" Type="http://schemas.openxmlformats.org/officeDocument/2006/relationships/image" Target="../media/image4.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png"/><Relationship Id="rId1" Type="http://schemas.openxmlformats.org/officeDocument/2006/relationships/slideLayout" Target="../slideLayouts/slideLayout6.xml"/><Relationship Id="rId2" Type="http://schemas.openxmlformats.org/officeDocument/2006/relationships/slide" Target="slide1.xml"/></Relationships>
</file>

<file path=ppt/slides/_rels/slide20.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22.png"/><Relationship Id="rId1" Type="http://schemas.openxmlformats.org/officeDocument/2006/relationships/slideLayout" Target="../slideLayouts/slideLayout6.xml"/><Relationship Id="rId2" Type="http://schemas.openxmlformats.org/officeDocument/2006/relationships/slide" Target="slide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slide" Target="slide1.xml"/><Relationship Id="rId3" Type="http://schemas.openxmlformats.org/officeDocument/2006/relationships/image" Target="../media/image4.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slide" Target="slide1.xml"/><Relationship Id="rId3" Type="http://schemas.openxmlformats.org/officeDocument/2006/relationships/image" Target="../media/image4.jpeg"/></Relationships>
</file>

<file path=ppt/slides/_rels/slide23.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23.png"/><Relationship Id="rId1" Type="http://schemas.openxmlformats.org/officeDocument/2006/relationships/slideLayout" Target="../slideLayouts/slideLayout6.xml"/><Relationship Id="rId2" Type="http://schemas.openxmlformats.org/officeDocument/2006/relationships/slide" Target="slide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slide" Target="slide1.xml"/><Relationship Id="rId3" Type="http://schemas.openxmlformats.org/officeDocument/2006/relationships/image" Target="../media/image4.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slide" Target="slide1.xml"/><Relationship Id="rId3" Type="http://schemas.openxmlformats.org/officeDocument/2006/relationships/image" Target="../media/image4.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slide" Target="slide1.xml"/><Relationship Id="rId3" Type="http://schemas.openxmlformats.org/officeDocument/2006/relationships/image" Target="../media/image4.jpeg"/></Relationships>
</file>

<file path=ppt/slides/_rels/slide27.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24.gif"/><Relationship Id="rId1" Type="http://schemas.openxmlformats.org/officeDocument/2006/relationships/slideLayout" Target="../slideLayouts/slideLayout6.xml"/><Relationship Id="rId2" Type="http://schemas.openxmlformats.org/officeDocument/2006/relationships/slide" Target="slide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slide" Target="slide1.xml"/><Relationship Id="rId3" Type="http://schemas.openxmlformats.org/officeDocument/2006/relationships/image" Target="../media/image4.jpeg"/></Relationships>
</file>

<file path=ppt/slides/_rels/slide29.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25.gif"/><Relationship Id="rId1" Type="http://schemas.openxmlformats.org/officeDocument/2006/relationships/slideLayout" Target="../slideLayouts/slideLayout6.xml"/><Relationship Id="rId2" Type="http://schemas.openxmlformats.org/officeDocument/2006/relationships/slide" Target="slide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6.png"/><Relationship Id="rId1" Type="http://schemas.openxmlformats.org/officeDocument/2006/relationships/slideLayout" Target="../slideLayouts/slideLayout6.xml"/><Relationship Id="rId2" Type="http://schemas.openxmlformats.org/officeDocument/2006/relationships/slide" Target="slid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slide" Target="slide1.xml"/><Relationship Id="rId3" Type="http://schemas.openxmlformats.org/officeDocument/2006/relationships/image" Target="../media/image4.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slide" Target="slide1.xml"/><Relationship Id="rId3" Type="http://schemas.openxmlformats.org/officeDocument/2006/relationships/image" Target="../media/image4.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slide" Target="slide1.xml"/><Relationship Id="rId3" Type="http://schemas.openxmlformats.org/officeDocument/2006/relationships/image" Target="../media/image4.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slide" Target="slide1.xml"/><Relationship Id="rId3" Type="http://schemas.openxmlformats.org/officeDocument/2006/relationships/image" Target="../media/image4.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slide" Target="slide1.xml"/><Relationship Id="rId3" Type="http://schemas.openxmlformats.org/officeDocument/2006/relationships/image" Target="../media/image4.jpeg"/></Relationships>
</file>

<file path=ppt/slides/_rels/slide35.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26.gif"/><Relationship Id="rId1" Type="http://schemas.openxmlformats.org/officeDocument/2006/relationships/slideLayout" Target="../slideLayouts/slideLayout6.xml"/><Relationship Id="rId2" Type="http://schemas.openxmlformats.org/officeDocument/2006/relationships/slide" Target="slide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slide" Target="slide1.xml"/><Relationship Id="rId3" Type="http://schemas.openxmlformats.org/officeDocument/2006/relationships/image" Target="../media/image4.jpeg"/></Relationships>
</file>

<file path=ppt/slides/_rels/slide37.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27.jpeg"/><Relationship Id="rId5" Type="http://schemas.openxmlformats.org/officeDocument/2006/relationships/image" Target="../media/image28.gif"/><Relationship Id="rId6" Type="http://schemas.openxmlformats.org/officeDocument/2006/relationships/image" Target="../media/image29.jpeg"/><Relationship Id="rId7" Type="http://schemas.openxmlformats.org/officeDocument/2006/relationships/image" Target="../media/image30.png"/><Relationship Id="rId1" Type="http://schemas.openxmlformats.org/officeDocument/2006/relationships/slideLayout" Target="../slideLayouts/slideLayout6.xml"/><Relationship Id="rId2" Type="http://schemas.openxmlformats.org/officeDocument/2006/relationships/slide" Target="slide1.xml"/></Relationships>
</file>

<file path=ppt/slides/_rels/slide38.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31.jpeg"/><Relationship Id="rId1" Type="http://schemas.openxmlformats.org/officeDocument/2006/relationships/slideLayout" Target="../slideLayouts/slideLayout6.xml"/><Relationship Id="rId2" Type="http://schemas.openxmlformats.org/officeDocument/2006/relationships/slide" Target="slide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slide" Target="slide1.xml"/><Relationship Id="rId3"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7.png"/><Relationship Id="rId1" Type="http://schemas.openxmlformats.org/officeDocument/2006/relationships/slideLayout" Target="../slideLayouts/slideLayout6.xml"/><Relationship Id="rId2" Type="http://schemas.openxmlformats.org/officeDocument/2006/relationships/slide" Target="slide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slide" Target="slide1.xml"/><Relationship Id="rId3" Type="http://schemas.openxmlformats.org/officeDocument/2006/relationships/image" Target="../media/image4.jpe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slide" Target="slide1.xml"/><Relationship Id="rId3" Type="http://schemas.openxmlformats.org/officeDocument/2006/relationships/image" Target="../media/image4.jpe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slide" Target="slide1.xml"/><Relationship Id="rId3" Type="http://schemas.openxmlformats.org/officeDocument/2006/relationships/image" Target="../media/image4.jpeg"/></Relationships>
</file>

<file path=ppt/slides/_rels/slide43.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32.jpeg"/><Relationship Id="rId1" Type="http://schemas.openxmlformats.org/officeDocument/2006/relationships/slideLayout" Target="../slideLayouts/slideLayout6.xml"/><Relationship Id="rId2" Type="http://schemas.openxmlformats.org/officeDocument/2006/relationships/slide" Target="slide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slide" Target="slide1.xml"/><Relationship Id="rId3" Type="http://schemas.openxmlformats.org/officeDocument/2006/relationships/image" Target="../media/image4.jpeg"/></Relationships>
</file>

<file path=ppt/slides/_rels/slide45.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33.jpeg"/><Relationship Id="rId1" Type="http://schemas.openxmlformats.org/officeDocument/2006/relationships/slideLayout" Target="../slideLayouts/slideLayout6.xml"/><Relationship Id="rId2" Type="http://schemas.openxmlformats.org/officeDocument/2006/relationships/slide" Target="slide1.xml"/></Relationships>
</file>

<file path=ppt/slides/_rels/slide46.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34.jpeg"/><Relationship Id="rId1" Type="http://schemas.openxmlformats.org/officeDocument/2006/relationships/slideLayout" Target="../slideLayouts/slideLayout6.xml"/><Relationship Id="rId2" Type="http://schemas.openxmlformats.org/officeDocument/2006/relationships/slide" Target="slide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slide" Target="slide1.xml"/><Relationship Id="rId3" Type="http://schemas.openxmlformats.org/officeDocument/2006/relationships/image" Target="../media/image4.jpe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slide" Target="slide1.xml"/><Relationship Id="rId3" Type="http://schemas.openxmlformats.org/officeDocument/2006/relationships/image" Target="../media/image4.jpeg"/></Relationships>
</file>

<file path=ppt/slides/_rels/slide49.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35.jpeg"/><Relationship Id="rId1" Type="http://schemas.openxmlformats.org/officeDocument/2006/relationships/slideLayout" Target="../slideLayouts/slideLayout6.xml"/><Relationship Id="rId2" Type="http://schemas.openxmlformats.org/officeDocument/2006/relationships/slide" Target="slide1.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8.png"/><Relationship Id="rId5" Type="http://schemas.openxmlformats.org/officeDocument/2006/relationships/image" Target="../media/image9.png"/><Relationship Id="rId1" Type="http://schemas.openxmlformats.org/officeDocument/2006/relationships/slideLayout" Target="../slideLayouts/slideLayout6.xml"/><Relationship Id="rId2" Type="http://schemas.openxmlformats.org/officeDocument/2006/relationships/slide" Target="slide1.xml"/></Relationships>
</file>

<file path=ppt/slides/_rels/slide50.xml.rels><?xml version="1.0" encoding="UTF-8" standalone="yes"?>
<Relationships xmlns="http://schemas.openxmlformats.org/package/2006/relationships"><Relationship Id="rId3" Type="http://schemas.openxmlformats.org/officeDocument/2006/relationships/slide" Target="slide1.xml"/><Relationship Id="rId4" Type="http://schemas.openxmlformats.org/officeDocument/2006/relationships/image" Target="../media/image4.jpeg"/><Relationship Id="rId5" Type="http://schemas.openxmlformats.org/officeDocument/2006/relationships/image" Target="../media/image36.jpeg"/><Relationship Id="rId1" Type="http://schemas.openxmlformats.org/officeDocument/2006/relationships/slideLayout" Target="../slideLayouts/slideLayout6.xml"/><Relationship Id="rId2" Type="http://schemas.openxmlformats.org/officeDocument/2006/relationships/notesSlide" Target="../notesSlides/notesSlide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slide" Target="slide1.xml"/><Relationship Id="rId3" Type="http://schemas.openxmlformats.org/officeDocument/2006/relationships/image" Target="../media/image4.jpe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slide" Target="slide1.xml"/><Relationship Id="rId3" Type="http://schemas.openxmlformats.org/officeDocument/2006/relationships/image" Target="../media/image4.jpe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slide" Target="slide1.xml"/><Relationship Id="rId3"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10.png"/><Relationship Id="rId1" Type="http://schemas.openxmlformats.org/officeDocument/2006/relationships/slideLayout" Target="../slideLayouts/slideLayout6.xml"/><Relationship Id="rId2" Type="http://schemas.openxmlformats.org/officeDocument/2006/relationships/slide" Target="slide1.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11.png"/><Relationship Id="rId5" Type="http://schemas.openxmlformats.org/officeDocument/2006/relationships/image" Target="../media/image12.png"/><Relationship Id="rId1" Type="http://schemas.openxmlformats.org/officeDocument/2006/relationships/slideLayout" Target="../slideLayouts/slideLayout6.xml"/><Relationship Id="rId2" Type="http://schemas.openxmlformats.org/officeDocument/2006/relationships/slide" Target="slide1.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13.png"/><Relationship Id="rId1" Type="http://schemas.openxmlformats.org/officeDocument/2006/relationships/slideLayout" Target="../slideLayouts/slideLayout6.xml"/><Relationship Id="rId2" Type="http://schemas.openxmlformats.org/officeDocument/2006/relationships/slide" Target="slide1.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14.gif"/><Relationship Id="rId1" Type="http://schemas.openxmlformats.org/officeDocument/2006/relationships/slideLayout" Target="../slideLayouts/slideLayout6.xml"/><Relationship Id="rId2" Type="http://schemas.openxmlformats.org/officeDocument/2006/relationships/slide" Target="slide1.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685800" y="0"/>
            <a:ext cx="7772400" cy="1143000"/>
          </a:xfrm>
        </p:spPr>
        <p:txBody>
          <a:bodyPr>
            <a:noAutofit/>
          </a:bodyPr>
          <a:lstStyle/>
          <a:p>
            <a:r>
              <a:rPr lang="en-US" sz="4800" b="1" dirty="0" smtClean="0">
                <a:solidFill>
                  <a:schemeClr val="folHlink"/>
                </a:solidFill>
              </a:rPr>
              <a:t>Plate Tectonic Jeopardy</a:t>
            </a:r>
            <a:endParaRPr lang="en-US" sz="1800" b="1" dirty="0"/>
          </a:p>
        </p:txBody>
      </p:sp>
      <p:graphicFrame>
        <p:nvGraphicFramePr>
          <p:cNvPr id="2051" name="Object 3"/>
          <p:cNvGraphicFramePr>
            <a:graphicFrameLocks noGrp="1" noChangeAspect="1"/>
          </p:cNvGraphicFramePr>
          <p:nvPr>
            <p:ph type="tbl" idx="1"/>
          </p:nvPr>
        </p:nvGraphicFramePr>
        <p:xfrm>
          <a:off x="762000" y="1533525"/>
          <a:ext cx="7773988" cy="4638675"/>
        </p:xfrm>
        <a:graphic>
          <a:graphicData uri="http://schemas.openxmlformats.org/presentationml/2006/ole">
            <mc:AlternateContent xmlns:mc="http://schemas.openxmlformats.org/markup-compatibility/2006">
              <mc:Choice xmlns:v="urn:schemas-microsoft-com:vml" Requires="v">
                <p:oleObj spid="_x0000_s2057" name="Document" r:id="rId4" imgW="7928640" imgH="4730760" progId="Word.Document.8">
                  <p:embed/>
                </p:oleObj>
              </mc:Choice>
              <mc:Fallback>
                <p:oleObj name="Document" r:id="rId4" imgW="7928640" imgH="4730760" progId="Word.Document.8">
                  <p:embed/>
                  <p:pic>
                    <p:nvPicPr>
                      <p:cNvPr id="0"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2000" y="1533525"/>
                        <a:ext cx="7773988" cy="4638675"/>
                      </a:xfrm>
                      <a:prstGeom prst="rect">
                        <a:avLst/>
                      </a:prstGeom>
                      <a:noFill/>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pic>
                </p:oleObj>
              </mc:Fallback>
            </mc:AlternateContent>
          </a:graphicData>
        </a:graphic>
      </p:graphicFrame>
      <p:sp>
        <p:nvSpPr>
          <p:cNvPr id="2052" name="Text Box 4"/>
          <p:cNvSpPr txBox="1">
            <a:spLocks noChangeArrowheads="1"/>
          </p:cNvSpPr>
          <p:nvPr/>
        </p:nvSpPr>
        <p:spPr bwMode="auto">
          <a:xfrm>
            <a:off x="990600" y="1524000"/>
            <a:ext cx="1524000" cy="707886"/>
          </a:xfrm>
          <a:prstGeom prst="rect">
            <a:avLst/>
          </a:prstGeom>
          <a:noFill/>
          <a:ln w="9525">
            <a:noFill/>
            <a:miter lim="800000"/>
            <a:headEnd/>
            <a:tailEnd/>
          </a:ln>
          <a:effectLst/>
        </p:spPr>
        <p:txBody>
          <a:bodyPr wrap="square">
            <a:spAutoFit/>
          </a:bodyPr>
          <a:lstStyle/>
          <a:p>
            <a:pPr algn="ctr"/>
            <a:r>
              <a:rPr lang="en-US" sz="2000" b="1" dirty="0" smtClean="0">
                <a:solidFill>
                  <a:schemeClr val="accent2"/>
                </a:solidFill>
              </a:rPr>
              <a:t>Plate Drama</a:t>
            </a:r>
            <a:endParaRPr lang="en-US" sz="2000" b="1" dirty="0">
              <a:solidFill>
                <a:schemeClr val="accent2"/>
              </a:solidFill>
            </a:endParaRPr>
          </a:p>
        </p:txBody>
      </p:sp>
      <p:sp>
        <p:nvSpPr>
          <p:cNvPr id="2053" name="Text Box 5"/>
          <p:cNvSpPr txBox="1">
            <a:spLocks noChangeArrowheads="1"/>
          </p:cNvSpPr>
          <p:nvPr/>
        </p:nvSpPr>
        <p:spPr bwMode="auto">
          <a:xfrm>
            <a:off x="2362200" y="1447800"/>
            <a:ext cx="1524000" cy="830997"/>
          </a:xfrm>
          <a:prstGeom prst="rect">
            <a:avLst/>
          </a:prstGeom>
          <a:noFill/>
          <a:ln w="12700">
            <a:noFill/>
            <a:miter lim="800000"/>
            <a:headEnd/>
            <a:tailEnd/>
          </a:ln>
          <a:effectLst/>
        </p:spPr>
        <p:txBody>
          <a:bodyPr>
            <a:spAutoFit/>
          </a:bodyPr>
          <a:lstStyle/>
          <a:p>
            <a:pPr algn="ctr"/>
            <a:r>
              <a:rPr lang="en-US" sz="1600" b="1" dirty="0" smtClean="0">
                <a:solidFill>
                  <a:schemeClr val="accent2"/>
                </a:solidFill>
              </a:rPr>
              <a:t>I’ll have a plate of lithosphere</a:t>
            </a:r>
            <a:endParaRPr lang="en-US" sz="1600" b="1" dirty="0">
              <a:solidFill>
                <a:schemeClr val="accent2"/>
              </a:solidFill>
            </a:endParaRPr>
          </a:p>
        </p:txBody>
      </p:sp>
      <p:sp>
        <p:nvSpPr>
          <p:cNvPr id="2054" name="Text Box 6"/>
          <p:cNvSpPr txBox="1">
            <a:spLocks noChangeArrowheads="1"/>
          </p:cNvSpPr>
          <p:nvPr/>
        </p:nvSpPr>
        <p:spPr bwMode="auto">
          <a:xfrm>
            <a:off x="3733800" y="1524000"/>
            <a:ext cx="1766086" cy="707886"/>
          </a:xfrm>
          <a:prstGeom prst="rect">
            <a:avLst/>
          </a:prstGeom>
          <a:noFill/>
          <a:ln w="9525">
            <a:noFill/>
            <a:miter lim="800000"/>
            <a:headEnd/>
            <a:tailEnd/>
          </a:ln>
          <a:effectLst/>
        </p:spPr>
        <p:txBody>
          <a:bodyPr wrap="square">
            <a:spAutoFit/>
          </a:bodyPr>
          <a:lstStyle/>
          <a:p>
            <a:pPr algn="ctr"/>
            <a:r>
              <a:rPr lang="en-US" sz="2000" b="1" dirty="0" smtClean="0">
                <a:solidFill>
                  <a:schemeClr val="accent2"/>
                </a:solidFill>
              </a:rPr>
              <a:t>Don’t cross that line!</a:t>
            </a:r>
            <a:endParaRPr lang="en-US" sz="2000" b="1" dirty="0">
              <a:solidFill>
                <a:schemeClr val="accent2"/>
              </a:solidFill>
            </a:endParaRPr>
          </a:p>
        </p:txBody>
      </p:sp>
      <p:sp>
        <p:nvSpPr>
          <p:cNvPr id="2055" name="Text Box 7"/>
          <p:cNvSpPr txBox="1">
            <a:spLocks noChangeArrowheads="1"/>
          </p:cNvSpPr>
          <p:nvPr/>
        </p:nvSpPr>
        <p:spPr bwMode="auto">
          <a:xfrm>
            <a:off x="5394325" y="1447800"/>
            <a:ext cx="1539875" cy="707886"/>
          </a:xfrm>
          <a:prstGeom prst="rect">
            <a:avLst/>
          </a:prstGeom>
          <a:noFill/>
          <a:ln w="9525">
            <a:noFill/>
            <a:miter lim="800000"/>
            <a:headEnd/>
            <a:tailEnd/>
          </a:ln>
          <a:effectLst/>
        </p:spPr>
        <p:txBody>
          <a:bodyPr wrap="square">
            <a:spAutoFit/>
          </a:bodyPr>
          <a:lstStyle/>
          <a:p>
            <a:pPr algn="ctr"/>
            <a:r>
              <a:rPr lang="en-US" sz="2000" b="1" dirty="0" smtClean="0">
                <a:solidFill>
                  <a:schemeClr val="accent2"/>
                </a:solidFill>
              </a:rPr>
              <a:t>Wegener on the move</a:t>
            </a:r>
            <a:endParaRPr lang="en-US" sz="2000" b="1" dirty="0">
              <a:solidFill>
                <a:schemeClr val="accent2"/>
              </a:solidFill>
            </a:endParaRPr>
          </a:p>
        </p:txBody>
      </p:sp>
      <p:sp>
        <p:nvSpPr>
          <p:cNvPr id="2056" name="Text Box 8"/>
          <p:cNvSpPr txBox="1">
            <a:spLocks noChangeArrowheads="1"/>
          </p:cNvSpPr>
          <p:nvPr/>
        </p:nvSpPr>
        <p:spPr bwMode="auto">
          <a:xfrm>
            <a:off x="6934200" y="1676400"/>
            <a:ext cx="1492716" cy="430887"/>
          </a:xfrm>
          <a:prstGeom prst="rect">
            <a:avLst/>
          </a:prstGeom>
          <a:noFill/>
          <a:ln w="9525">
            <a:noFill/>
            <a:miter lim="800000"/>
            <a:headEnd/>
            <a:tailEnd/>
          </a:ln>
          <a:effectLst/>
        </p:spPr>
        <p:txBody>
          <a:bodyPr wrap="none">
            <a:spAutoFit/>
          </a:bodyPr>
          <a:lstStyle/>
          <a:p>
            <a:r>
              <a:rPr lang="en-US" sz="2200" b="1" dirty="0" smtClean="0">
                <a:solidFill>
                  <a:schemeClr val="accent2"/>
                </a:solidFill>
              </a:rPr>
              <a:t>Mixed Bag</a:t>
            </a:r>
            <a:endParaRPr lang="en-US" sz="2200" b="1" dirty="0">
              <a:solidFill>
                <a:schemeClr val="accent2"/>
              </a:solidFill>
            </a:endParaRPr>
          </a:p>
        </p:txBody>
      </p:sp>
      <p:sp>
        <p:nvSpPr>
          <p:cNvPr id="2057" name="Text Box 9"/>
          <p:cNvSpPr txBox="1">
            <a:spLocks noChangeArrowheads="1"/>
          </p:cNvSpPr>
          <p:nvPr/>
        </p:nvSpPr>
        <p:spPr bwMode="auto">
          <a:xfrm>
            <a:off x="838200" y="2514600"/>
            <a:ext cx="1090613" cy="457200"/>
          </a:xfrm>
          <a:prstGeom prst="rect">
            <a:avLst/>
          </a:prstGeom>
          <a:noFill/>
          <a:ln w="9525">
            <a:noFill/>
            <a:miter lim="800000"/>
            <a:headEnd/>
            <a:tailEnd/>
          </a:ln>
          <a:effectLst/>
        </p:spPr>
        <p:txBody>
          <a:bodyPr wrap="none">
            <a:spAutoFit/>
          </a:bodyPr>
          <a:lstStyle/>
          <a:p>
            <a:r>
              <a:rPr lang="en-US">
                <a:hlinkClick r:id="rId6" action="ppaction://hlinksldjump"/>
              </a:rPr>
              <a:t>Q $100</a:t>
            </a:r>
            <a:endParaRPr lang="en-US"/>
          </a:p>
        </p:txBody>
      </p:sp>
      <p:sp>
        <p:nvSpPr>
          <p:cNvPr id="2059" name="Text Box 11"/>
          <p:cNvSpPr txBox="1">
            <a:spLocks noChangeArrowheads="1"/>
          </p:cNvSpPr>
          <p:nvPr/>
        </p:nvSpPr>
        <p:spPr bwMode="auto">
          <a:xfrm>
            <a:off x="898525" y="3241675"/>
            <a:ext cx="1090613" cy="457200"/>
          </a:xfrm>
          <a:prstGeom prst="rect">
            <a:avLst/>
          </a:prstGeom>
          <a:noFill/>
          <a:ln w="9525">
            <a:noFill/>
            <a:miter lim="800000"/>
            <a:headEnd/>
            <a:tailEnd/>
          </a:ln>
          <a:effectLst/>
        </p:spPr>
        <p:txBody>
          <a:bodyPr wrap="none">
            <a:spAutoFit/>
          </a:bodyPr>
          <a:lstStyle/>
          <a:p>
            <a:r>
              <a:rPr lang="en-US">
                <a:hlinkClick r:id="rId7" action="ppaction://hlinksldjump"/>
              </a:rPr>
              <a:t>Q $200</a:t>
            </a:r>
            <a:endParaRPr lang="en-US"/>
          </a:p>
        </p:txBody>
      </p:sp>
      <p:sp>
        <p:nvSpPr>
          <p:cNvPr id="2060" name="Text Box 12"/>
          <p:cNvSpPr txBox="1">
            <a:spLocks noChangeArrowheads="1"/>
          </p:cNvSpPr>
          <p:nvPr/>
        </p:nvSpPr>
        <p:spPr bwMode="auto">
          <a:xfrm>
            <a:off x="898525" y="4003675"/>
            <a:ext cx="1090613" cy="457200"/>
          </a:xfrm>
          <a:prstGeom prst="rect">
            <a:avLst/>
          </a:prstGeom>
          <a:noFill/>
          <a:ln w="9525">
            <a:noFill/>
            <a:miter lim="800000"/>
            <a:headEnd/>
            <a:tailEnd/>
          </a:ln>
          <a:effectLst/>
        </p:spPr>
        <p:txBody>
          <a:bodyPr wrap="none">
            <a:spAutoFit/>
          </a:bodyPr>
          <a:lstStyle/>
          <a:p>
            <a:r>
              <a:rPr lang="en-US">
                <a:hlinkClick r:id="rId8" action="ppaction://hlinksldjump"/>
              </a:rPr>
              <a:t>Q $300</a:t>
            </a:r>
            <a:endParaRPr lang="en-US"/>
          </a:p>
        </p:txBody>
      </p:sp>
      <p:sp>
        <p:nvSpPr>
          <p:cNvPr id="2061" name="Text Box 13"/>
          <p:cNvSpPr txBox="1">
            <a:spLocks noChangeArrowheads="1"/>
          </p:cNvSpPr>
          <p:nvPr/>
        </p:nvSpPr>
        <p:spPr bwMode="auto">
          <a:xfrm>
            <a:off x="898525" y="4765675"/>
            <a:ext cx="1090613" cy="457200"/>
          </a:xfrm>
          <a:prstGeom prst="rect">
            <a:avLst/>
          </a:prstGeom>
          <a:noFill/>
          <a:ln w="9525">
            <a:noFill/>
            <a:miter lim="800000"/>
            <a:headEnd/>
            <a:tailEnd/>
          </a:ln>
          <a:effectLst/>
        </p:spPr>
        <p:txBody>
          <a:bodyPr wrap="none">
            <a:spAutoFit/>
          </a:bodyPr>
          <a:lstStyle/>
          <a:p>
            <a:r>
              <a:rPr lang="en-US">
                <a:hlinkClick r:id="rId9" action="ppaction://hlinksldjump"/>
              </a:rPr>
              <a:t>Q $400</a:t>
            </a:r>
            <a:endParaRPr lang="en-US"/>
          </a:p>
        </p:txBody>
      </p:sp>
      <p:sp>
        <p:nvSpPr>
          <p:cNvPr id="2062" name="Text Box 14"/>
          <p:cNvSpPr txBox="1">
            <a:spLocks noChangeArrowheads="1"/>
          </p:cNvSpPr>
          <p:nvPr/>
        </p:nvSpPr>
        <p:spPr bwMode="auto">
          <a:xfrm>
            <a:off x="898525" y="5527675"/>
            <a:ext cx="1090613" cy="457200"/>
          </a:xfrm>
          <a:prstGeom prst="rect">
            <a:avLst/>
          </a:prstGeom>
          <a:noFill/>
          <a:ln w="9525">
            <a:noFill/>
            <a:miter lim="800000"/>
            <a:headEnd/>
            <a:tailEnd/>
          </a:ln>
          <a:effectLst/>
        </p:spPr>
        <p:txBody>
          <a:bodyPr wrap="none">
            <a:spAutoFit/>
          </a:bodyPr>
          <a:lstStyle/>
          <a:p>
            <a:r>
              <a:rPr lang="en-US">
                <a:hlinkClick r:id="rId10" action="ppaction://hlinksldjump"/>
              </a:rPr>
              <a:t>Q $500</a:t>
            </a:r>
            <a:endParaRPr lang="en-US"/>
          </a:p>
        </p:txBody>
      </p:sp>
      <p:sp>
        <p:nvSpPr>
          <p:cNvPr id="2063" name="Rectangle 15"/>
          <p:cNvSpPr>
            <a:spLocks noChangeArrowheads="1"/>
          </p:cNvSpPr>
          <p:nvPr/>
        </p:nvSpPr>
        <p:spPr bwMode="auto">
          <a:xfrm>
            <a:off x="2514600" y="2514600"/>
            <a:ext cx="1090613" cy="457200"/>
          </a:xfrm>
          <a:prstGeom prst="rect">
            <a:avLst/>
          </a:prstGeom>
          <a:noFill/>
          <a:ln w="9525">
            <a:noFill/>
            <a:miter lim="800000"/>
            <a:headEnd/>
            <a:tailEnd/>
          </a:ln>
          <a:effectLst/>
        </p:spPr>
        <p:txBody>
          <a:bodyPr wrap="none">
            <a:spAutoFit/>
          </a:bodyPr>
          <a:lstStyle/>
          <a:p>
            <a:r>
              <a:rPr lang="en-US" dirty="0">
                <a:hlinkClick r:id="rId11" action="ppaction://hlinksldjump"/>
              </a:rPr>
              <a:t>Q $100</a:t>
            </a:r>
            <a:endParaRPr lang="en-US" dirty="0"/>
          </a:p>
        </p:txBody>
      </p:sp>
      <p:sp>
        <p:nvSpPr>
          <p:cNvPr id="2064" name="Rectangle 16"/>
          <p:cNvSpPr>
            <a:spLocks noChangeArrowheads="1"/>
          </p:cNvSpPr>
          <p:nvPr/>
        </p:nvSpPr>
        <p:spPr bwMode="auto">
          <a:xfrm>
            <a:off x="5562600" y="2514600"/>
            <a:ext cx="1090613" cy="457200"/>
          </a:xfrm>
          <a:prstGeom prst="rect">
            <a:avLst/>
          </a:prstGeom>
          <a:noFill/>
          <a:ln w="9525">
            <a:noFill/>
            <a:miter lim="800000"/>
            <a:headEnd/>
            <a:tailEnd/>
          </a:ln>
          <a:effectLst/>
        </p:spPr>
        <p:txBody>
          <a:bodyPr wrap="none">
            <a:spAutoFit/>
          </a:bodyPr>
          <a:lstStyle/>
          <a:p>
            <a:r>
              <a:rPr lang="en-US">
                <a:hlinkClick r:id="rId12" action="ppaction://hlinksldjump"/>
              </a:rPr>
              <a:t>Q $100</a:t>
            </a:r>
            <a:endParaRPr lang="en-US"/>
          </a:p>
        </p:txBody>
      </p:sp>
      <p:sp>
        <p:nvSpPr>
          <p:cNvPr id="2065" name="Rectangle 17"/>
          <p:cNvSpPr>
            <a:spLocks noChangeArrowheads="1"/>
          </p:cNvSpPr>
          <p:nvPr/>
        </p:nvSpPr>
        <p:spPr bwMode="auto">
          <a:xfrm>
            <a:off x="4038600" y="2514600"/>
            <a:ext cx="1090613" cy="457200"/>
          </a:xfrm>
          <a:prstGeom prst="rect">
            <a:avLst/>
          </a:prstGeom>
          <a:noFill/>
          <a:ln w="9525">
            <a:noFill/>
            <a:miter lim="800000"/>
            <a:headEnd/>
            <a:tailEnd/>
          </a:ln>
          <a:effectLst/>
        </p:spPr>
        <p:txBody>
          <a:bodyPr wrap="none">
            <a:spAutoFit/>
          </a:bodyPr>
          <a:lstStyle/>
          <a:p>
            <a:r>
              <a:rPr lang="en-US">
                <a:hlinkClick r:id="rId13" action="ppaction://hlinksldjump"/>
              </a:rPr>
              <a:t>Q $100</a:t>
            </a:r>
            <a:endParaRPr lang="en-US"/>
          </a:p>
        </p:txBody>
      </p:sp>
      <p:sp>
        <p:nvSpPr>
          <p:cNvPr id="2066" name="Rectangle 18"/>
          <p:cNvSpPr>
            <a:spLocks noChangeArrowheads="1"/>
          </p:cNvSpPr>
          <p:nvPr/>
        </p:nvSpPr>
        <p:spPr bwMode="auto">
          <a:xfrm>
            <a:off x="7010400" y="2514600"/>
            <a:ext cx="1090613" cy="457200"/>
          </a:xfrm>
          <a:prstGeom prst="rect">
            <a:avLst/>
          </a:prstGeom>
          <a:noFill/>
          <a:ln w="9525">
            <a:noFill/>
            <a:miter lim="800000"/>
            <a:headEnd/>
            <a:tailEnd/>
          </a:ln>
          <a:effectLst/>
        </p:spPr>
        <p:txBody>
          <a:bodyPr wrap="none">
            <a:spAutoFit/>
          </a:bodyPr>
          <a:lstStyle/>
          <a:p>
            <a:r>
              <a:rPr lang="en-US">
                <a:hlinkClick r:id="rId14" action="ppaction://hlinksldjump"/>
              </a:rPr>
              <a:t>Q $100</a:t>
            </a:r>
            <a:endParaRPr lang="en-US"/>
          </a:p>
        </p:txBody>
      </p:sp>
      <p:sp>
        <p:nvSpPr>
          <p:cNvPr id="2067" name="Rectangle 19"/>
          <p:cNvSpPr>
            <a:spLocks noChangeArrowheads="1"/>
          </p:cNvSpPr>
          <p:nvPr/>
        </p:nvSpPr>
        <p:spPr bwMode="auto">
          <a:xfrm>
            <a:off x="2514600" y="3276600"/>
            <a:ext cx="1090613" cy="457200"/>
          </a:xfrm>
          <a:prstGeom prst="rect">
            <a:avLst/>
          </a:prstGeom>
          <a:noFill/>
          <a:ln w="9525">
            <a:noFill/>
            <a:miter lim="800000"/>
            <a:headEnd/>
            <a:tailEnd/>
          </a:ln>
          <a:effectLst/>
        </p:spPr>
        <p:txBody>
          <a:bodyPr wrap="none">
            <a:spAutoFit/>
          </a:bodyPr>
          <a:lstStyle/>
          <a:p>
            <a:r>
              <a:rPr lang="en-US">
                <a:hlinkClick r:id="rId15" action="ppaction://hlinksldjump"/>
              </a:rPr>
              <a:t>Q $200</a:t>
            </a:r>
            <a:endParaRPr lang="en-US"/>
          </a:p>
        </p:txBody>
      </p:sp>
      <p:sp>
        <p:nvSpPr>
          <p:cNvPr id="2068" name="Rectangle 20"/>
          <p:cNvSpPr>
            <a:spLocks noChangeArrowheads="1"/>
          </p:cNvSpPr>
          <p:nvPr/>
        </p:nvSpPr>
        <p:spPr bwMode="auto">
          <a:xfrm>
            <a:off x="4038600" y="3276600"/>
            <a:ext cx="1090613" cy="457200"/>
          </a:xfrm>
          <a:prstGeom prst="rect">
            <a:avLst/>
          </a:prstGeom>
          <a:noFill/>
          <a:ln w="9525">
            <a:noFill/>
            <a:miter lim="800000"/>
            <a:headEnd/>
            <a:tailEnd/>
          </a:ln>
          <a:effectLst/>
        </p:spPr>
        <p:txBody>
          <a:bodyPr wrap="none">
            <a:spAutoFit/>
          </a:bodyPr>
          <a:lstStyle/>
          <a:p>
            <a:r>
              <a:rPr lang="en-US">
                <a:hlinkClick r:id="rId16" action="ppaction://hlinksldjump"/>
              </a:rPr>
              <a:t>Q $200</a:t>
            </a:r>
            <a:endParaRPr lang="en-US"/>
          </a:p>
        </p:txBody>
      </p:sp>
      <p:sp>
        <p:nvSpPr>
          <p:cNvPr id="2069" name="Rectangle 21"/>
          <p:cNvSpPr>
            <a:spLocks noChangeArrowheads="1"/>
          </p:cNvSpPr>
          <p:nvPr/>
        </p:nvSpPr>
        <p:spPr bwMode="auto">
          <a:xfrm>
            <a:off x="5562600" y="3276600"/>
            <a:ext cx="1090613" cy="457200"/>
          </a:xfrm>
          <a:prstGeom prst="rect">
            <a:avLst/>
          </a:prstGeom>
          <a:noFill/>
          <a:ln w="9525">
            <a:noFill/>
            <a:miter lim="800000"/>
            <a:headEnd/>
            <a:tailEnd/>
          </a:ln>
          <a:effectLst/>
        </p:spPr>
        <p:txBody>
          <a:bodyPr wrap="none">
            <a:spAutoFit/>
          </a:bodyPr>
          <a:lstStyle/>
          <a:p>
            <a:r>
              <a:rPr lang="en-US">
                <a:hlinkClick r:id="rId17" action="ppaction://hlinksldjump"/>
              </a:rPr>
              <a:t>Q $200</a:t>
            </a:r>
            <a:endParaRPr lang="en-US"/>
          </a:p>
        </p:txBody>
      </p:sp>
      <p:sp>
        <p:nvSpPr>
          <p:cNvPr id="2070" name="Rectangle 22"/>
          <p:cNvSpPr>
            <a:spLocks noChangeArrowheads="1"/>
          </p:cNvSpPr>
          <p:nvPr/>
        </p:nvSpPr>
        <p:spPr bwMode="auto">
          <a:xfrm>
            <a:off x="7010400" y="3276600"/>
            <a:ext cx="1090613" cy="457200"/>
          </a:xfrm>
          <a:prstGeom prst="rect">
            <a:avLst/>
          </a:prstGeom>
          <a:noFill/>
          <a:ln w="9525">
            <a:noFill/>
            <a:miter lim="800000"/>
            <a:headEnd/>
            <a:tailEnd/>
          </a:ln>
          <a:effectLst/>
        </p:spPr>
        <p:txBody>
          <a:bodyPr wrap="none">
            <a:spAutoFit/>
          </a:bodyPr>
          <a:lstStyle/>
          <a:p>
            <a:r>
              <a:rPr lang="en-US">
                <a:hlinkClick r:id="rId18" action="ppaction://hlinksldjump"/>
              </a:rPr>
              <a:t>Q $200</a:t>
            </a:r>
            <a:endParaRPr lang="en-US"/>
          </a:p>
        </p:txBody>
      </p:sp>
      <p:sp>
        <p:nvSpPr>
          <p:cNvPr id="2071" name="Rectangle 23"/>
          <p:cNvSpPr>
            <a:spLocks noChangeArrowheads="1"/>
          </p:cNvSpPr>
          <p:nvPr/>
        </p:nvSpPr>
        <p:spPr bwMode="auto">
          <a:xfrm>
            <a:off x="2514600" y="3962400"/>
            <a:ext cx="1090613" cy="457200"/>
          </a:xfrm>
          <a:prstGeom prst="rect">
            <a:avLst/>
          </a:prstGeom>
          <a:noFill/>
          <a:ln w="9525">
            <a:noFill/>
            <a:miter lim="800000"/>
            <a:headEnd/>
            <a:tailEnd/>
          </a:ln>
          <a:effectLst/>
        </p:spPr>
        <p:txBody>
          <a:bodyPr wrap="none">
            <a:spAutoFit/>
          </a:bodyPr>
          <a:lstStyle/>
          <a:p>
            <a:r>
              <a:rPr lang="en-US">
                <a:hlinkClick r:id="rId19" action="ppaction://hlinksldjump"/>
              </a:rPr>
              <a:t>Q $300</a:t>
            </a:r>
            <a:endParaRPr lang="en-US"/>
          </a:p>
        </p:txBody>
      </p:sp>
      <p:sp>
        <p:nvSpPr>
          <p:cNvPr id="2072" name="Rectangle 24"/>
          <p:cNvSpPr>
            <a:spLocks noChangeArrowheads="1"/>
          </p:cNvSpPr>
          <p:nvPr/>
        </p:nvSpPr>
        <p:spPr bwMode="auto">
          <a:xfrm>
            <a:off x="3962400" y="3962400"/>
            <a:ext cx="1090613" cy="457200"/>
          </a:xfrm>
          <a:prstGeom prst="rect">
            <a:avLst/>
          </a:prstGeom>
          <a:noFill/>
          <a:ln w="9525">
            <a:noFill/>
            <a:miter lim="800000"/>
            <a:headEnd/>
            <a:tailEnd/>
          </a:ln>
          <a:effectLst/>
        </p:spPr>
        <p:txBody>
          <a:bodyPr wrap="none">
            <a:spAutoFit/>
          </a:bodyPr>
          <a:lstStyle/>
          <a:p>
            <a:r>
              <a:rPr lang="en-US">
                <a:hlinkClick r:id="rId20" action="ppaction://hlinksldjump"/>
              </a:rPr>
              <a:t>Q $300</a:t>
            </a:r>
            <a:endParaRPr lang="en-US"/>
          </a:p>
        </p:txBody>
      </p:sp>
      <p:sp>
        <p:nvSpPr>
          <p:cNvPr id="2073" name="Rectangle 25"/>
          <p:cNvSpPr>
            <a:spLocks noChangeArrowheads="1"/>
          </p:cNvSpPr>
          <p:nvPr/>
        </p:nvSpPr>
        <p:spPr bwMode="auto">
          <a:xfrm>
            <a:off x="5538788" y="3962400"/>
            <a:ext cx="1090612" cy="457200"/>
          </a:xfrm>
          <a:prstGeom prst="rect">
            <a:avLst/>
          </a:prstGeom>
          <a:noFill/>
          <a:ln w="9525">
            <a:noFill/>
            <a:miter lim="800000"/>
            <a:headEnd/>
            <a:tailEnd/>
          </a:ln>
          <a:effectLst/>
        </p:spPr>
        <p:txBody>
          <a:bodyPr wrap="none">
            <a:spAutoFit/>
          </a:bodyPr>
          <a:lstStyle/>
          <a:p>
            <a:r>
              <a:rPr lang="en-US">
                <a:hlinkClick r:id="rId21" action="ppaction://hlinksldjump"/>
              </a:rPr>
              <a:t>Q $300</a:t>
            </a:r>
            <a:endParaRPr lang="en-US"/>
          </a:p>
        </p:txBody>
      </p:sp>
      <p:sp>
        <p:nvSpPr>
          <p:cNvPr id="2074" name="Rectangle 26"/>
          <p:cNvSpPr>
            <a:spLocks noChangeArrowheads="1"/>
          </p:cNvSpPr>
          <p:nvPr/>
        </p:nvSpPr>
        <p:spPr bwMode="auto">
          <a:xfrm>
            <a:off x="7010400" y="4038600"/>
            <a:ext cx="1090613" cy="457200"/>
          </a:xfrm>
          <a:prstGeom prst="rect">
            <a:avLst/>
          </a:prstGeom>
          <a:noFill/>
          <a:ln w="9525">
            <a:noFill/>
            <a:miter lim="800000"/>
            <a:headEnd/>
            <a:tailEnd/>
          </a:ln>
          <a:effectLst/>
        </p:spPr>
        <p:txBody>
          <a:bodyPr wrap="none">
            <a:spAutoFit/>
          </a:bodyPr>
          <a:lstStyle/>
          <a:p>
            <a:r>
              <a:rPr lang="en-US">
                <a:hlinkClick r:id="rId22" action="ppaction://hlinksldjump"/>
              </a:rPr>
              <a:t>Q $300</a:t>
            </a:r>
            <a:endParaRPr lang="en-US"/>
          </a:p>
        </p:txBody>
      </p:sp>
      <p:sp>
        <p:nvSpPr>
          <p:cNvPr id="2075" name="Rectangle 27"/>
          <p:cNvSpPr>
            <a:spLocks noChangeArrowheads="1"/>
          </p:cNvSpPr>
          <p:nvPr/>
        </p:nvSpPr>
        <p:spPr bwMode="auto">
          <a:xfrm>
            <a:off x="2514600" y="4724400"/>
            <a:ext cx="1090613" cy="457200"/>
          </a:xfrm>
          <a:prstGeom prst="rect">
            <a:avLst/>
          </a:prstGeom>
          <a:noFill/>
          <a:ln w="9525">
            <a:noFill/>
            <a:miter lim="800000"/>
            <a:headEnd/>
            <a:tailEnd/>
          </a:ln>
          <a:effectLst/>
        </p:spPr>
        <p:txBody>
          <a:bodyPr wrap="none">
            <a:spAutoFit/>
          </a:bodyPr>
          <a:lstStyle/>
          <a:p>
            <a:r>
              <a:rPr lang="en-US">
                <a:hlinkClick r:id="rId23" action="ppaction://hlinksldjump"/>
              </a:rPr>
              <a:t>Q $400</a:t>
            </a:r>
            <a:endParaRPr lang="en-US"/>
          </a:p>
        </p:txBody>
      </p:sp>
      <p:sp>
        <p:nvSpPr>
          <p:cNvPr id="2076" name="Rectangle 28"/>
          <p:cNvSpPr>
            <a:spLocks noChangeArrowheads="1"/>
          </p:cNvSpPr>
          <p:nvPr/>
        </p:nvSpPr>
        <p:spPr bwMode="auto">
          <a:xfrm>
            <a:off x="4038600" y="4800600"/>
            <a:ext cx="1090613" cy="457200"/>
          </a:xfrm>
          <a:prstGeom prst="rect">
            <a:avLst/>
          </a:prstGeom>
          <a:noFill/>
          <a:ln w="9525">
            <a:noFill/>
            <a:miter lim="800000"/>
            <a:headEnd/>
            <a:tailEnd/>
          </a:ln>
          <a:effectLst/>
        </p:spPr>
        <p:txBody>
          <a:bodyPr wrap="none">
            <a:spAutoFit/>
          </a:bodyPr>
          <a:lstStyle/>
          <a:p>
            <a:r>
              <a:rPr lang="en-US">
                <a:hlinkClick r:id="rId24" action="ppaction://hlinksldjump"/>
              </a:rPr>
              <a:t>Q $400</a:t>
            </a:r>
            <a:endParaRPr lang="en-US"/>
          </a:p>
        </p:txBody>
      </p:sp>
      <p:sp>
        <p:nvSpPr>
          <p:cNvPr id="2077" name="Rectangle 29"/>
          <p:cNvSpPr>
            <a:spLocks noChangeArrowheads="1"/>
          </p:cNvSpPr>
          <p:nvPr/>
        </p:nvSpPr>
        <p:spPr bwMode="auto">
          <a:xfrm>
            <a:off x="5562600" y="4800600"/>
            <a:ext cx="1090613" cy="457200"/>
          </a:xfrm>
          <a:prstGeom prst="rect">
            <a:avLst/>
          </a:prstGeom>
          <a:noFill/>
          <a:ln w="9525">
            <a:noFill/>
            <a:miter lim="800000"/>
            <a:headEnd/>
            <a:tailEnd/>
          </a:ln>
          <a:effectLst/>
        </p:spPr>
        <p:txBody>
          <a:bodyPr wrap="none">
            <a:spAutoFit/>
          </a:bodyPr>
          <a:lstStyle/>
          <a:p>
            <a:r>
              <a:rPr lang="en-US">
                <a:hlinkClick r:id="rId25" action="ppaction://hlinksldjump"/>
              </a:rPr>
              <a:t>Q $400</a:t>
            </a:r>
            <a:endParaRPr lang="en-US"/>
          </a:p>
        </p:txBody>
      </p:sp>
      <p:sp>
        <p:nvSpPr>
          <p:cNvPr id="2078" name="Rectangle 30"/>
          <p:cNvSpPr>
            <a:spLocks noChangeArrowheads="1"/>
          </p:cNvSpPr>
          <p:nvPr/>
        </p:nvSpPr>
        <p:spPr bwMode="auto">
          <a:xfrm>
            <a:off x="7010400" y="4800600"/>
            <a:ext cx="1090613" cy="457200"/>
          </a:xfrm>
          <a:prstGeom prst="rect">
            <a:avLst/>
          </a:prstGeom>
          <a:noFill/>
          <a:ln w="9525">
            <a:noFill/>
            <a:miter lim="800000"/>
            <a:headEnd/>
            <a:tailEnd/>
          </a:ln>
          <a:effectLst/>
        </p:spPr>
        <p:txBody>
          <a:bodyPr wrap="none">
            <a:spAutoFit/>
          </a:bodyPr>
          <a:lstStyle/>
          <a:p>
            <a:r>
              <a:rPr lang="en-US">
                <a:hlinkClick r:id="rId26" action="ppaction://hlinksldjump"/>
              </a:rPr>
              <a:t>Q $400</a:t>
            </a:r>
            <a:endParaRPr lang="en-US"/>
          </a:p>
        </p:txBody>
      </p:sp>
      <p:sp>
        <p:nvSpPr>
          <p:cNvPr id="2079" name="Rectangle 31"/>
          <p:cNvSpPr>
            <a:spLocks noChangeArrowheads="1"/>
          </p:cNvSpPr>
          <p:nvPr/>
        </p:nvSpPr>
        <p:spPr bwMode="auto">
          <a:xfrm>
            <a:off x="2514600" y="5562600"/>
            <a:ext cx="1090613" cy="457200"/>
          </a:xfrm>
          <a:prstGeom prst="rect">
            <a:avLst/>
          </a:prstGeom>
          <a:noFill/>
          <a:ln w="9525">
            <a:noFill/>
            <a:miter lim="800000"/>
            <a:headEnd/>
            <a:tailEnd/>
          </a:ln>
          <a:effectLst/>
        </p:spPr>
        <p:txBody>
          <a:bodyPr wrap="none">
            <a:spAutoFit/>
          </a:bodyPr>
          <a:lstStyle/>
          <a:p>
            <a:r>
              <a:rPr lang="en-US">
                <a:hlinkClick r:id="rId27" action="ppaction://hlinksldjump"/>
              </a:rPr>
              <a:t>Q $500</a:t>
            </a:r>
            <a:endParaRPr lang="en-US"/>
          </a:p>
        </p:txBody>
      </p:sp>
      <p:sp>
        <p:nvSpPr>
          <p:cNvPr id="2080" name="Rectangle 32"/>
          <p:cNvSpPr>
            <a:spLocks noChangeArrowheads="1"/>
          </p:cNvSpPr>
          <p:nvPr/>
        </p:nvSpPr>
        <p:spPr bwMode="auto">
          <a:xfrm>
            <a:off x="4038600" y="5562600"/>
            <a:ext cx="1090613" cy="457200"/>
          </a:xfrm>
          <a:prstGeom prst="rect">
            <a:avLst/>
          </a:prstGeom>
          <a:noFill/>
          <a:ln w="9525">
            <a:noFill/>
            <a:miter lim="800000"/>
            <a:headEnd/>
            <a:tailEnd/>
          </a:ln>
          <a:effectLst/>
        </p:spPr>
        <p:txBody>
          <a:bodyPr wrap="none">
            <a:spAutoFit/>
          </a:bodyPr>
          <a:lstStyle/>
          <a:p>
            <a:r>
              <a:rPr lang="en-US">
                <a:hlinkClick r:id="rId28" action="ppaction://hlinksldjump"/>
              </a:rPr>
              <a:t>Q $500</a:t>
            </a:r>
            <a:endParaRPr lang="en-US"/>
          </a:p>
        </p:txBody>
      </p:sp>
      <p:sp>
        <p:nvSpPr>
          <p:cNvPr id="2081" name="Rectangle 33"/>
          <p:cNvSpPr>
            <a:spLocks noChangeArrowheads="1"/>
          </p:cNvSpPr>
          <p:nvPr/>
        </p:nvSpPr>
        <p:spPr bwMode="auto">
          <a:xfrm>
            <a:off x="5562600" y="5562600"/>
            <a:ext cx="1090613" cy="457200"/>
          </a:xfrm>
          <a:prstGeom prst="rect">
            <a:avLst/>
          </a:prstGeom>
          <a:noFill/>
          <a:ln w="9525">
            <a:noFill/>
            <a:miter lim="800000"/>
            <a:headEnd/>
            <a:tailEnd/>
          </a:ln>
          <a:effectLst/>
        </p:spPr>
        <p:txBody>
          <a:bodyPr wrap="none">
            <a:spAutoFit/>
          </a:bodyPr>
          <a:lstStyle/>
          <a:p>
            <a:r>
              <a:rPr lang="en-US">
                <a:hlinkClick r:id="rId29" action="ppaction://hlinksldjump"/>
              </a:rPr>
              <a:t>Q $500</a:t>
            </a:r>
            <a:endParaRPr lang="en-US"/>
          </a:p>
        </p:txBody>
      </p:sp>
      <p:sp>
        <p:nvSpPr>
          <p:cNvPr id="2082" name="Rectangle 34"/>
          <p:cNvSpPr>
            <a:spLocks noChangeArrowheads="1"/>
          </p:cNvSpPr>
          <p:nvPr/>
        </p:nvSpPr>
        <p:spPr bwMode="auto">
          <a:xfrm>
            <a:off x="7010400" y="5562600"/>
            <a:ext cx="1090613" cy="457200"/>
          </a:xfrm>
          <a:prstGeom prst="rect">
            <a:avLst/>
          </a:prstGeom>
          <a:noFill/>
          <a:ln w="9525">
            <a:noFill/>
            <a:miter lim="800000"/>
            <a:headEnd/>
            <a:tailEnd/>
          </a:ln>
          <a:effectLst/>
        </p:spPr>
        <p:txBody>
          <a:bodyPr wrap="none">
            <a:spAutoFit/>
          </a:bodyPr>
          <a:lstStyle/>
          <a:p>
            <a:r>
              <a:rPr lang="en-US">
                <a:hlinkClick r:id="rId30" action="ppaction://hlinksldjump"/>
              </a:rPr>
              <a:t>Q $500</a:t>
            </a:r>
            <a:endParaRPr lang="en-US"/>
          </a:p>
        </p:txBody>
      </p:sp>
      <p:sp>
        <p:nvSpPr>
          <p:cNvPr id="2095" name="Text Box 47"/>
          <p:cNvSpPr txBox="1">
            <a:spLocks noChangeArrowheads="1"/>
          </p:cNvSpPr>
          <p:nvPr/>
        </p:nvSpPr>
        <p:spPr bwMode="auto">
          <a:xfrm>
            <a:off x="6765925" y="6324600"/>
            <a:ext cx="1995488" cy="466725"/>
          </a:xfrm>
          <a:prstGeom prst="rect">
            <a:avLst/>
          </a:prstGeom>
          <a:noFill/>
          <a:ln w="9525">
            <a:solidFill>
              <a:schemeClr val="accent1"/>
            </a:solidFill>
            <a:miter lim="800000"/>
            <a:headEnd/>
            <a:tailEnd/>
          </a:ln>
          <a:effectLst/>
        </p:spPr>
        <p:txBody>
          <a:bodyPr wrap="none">
            <a:spAutoFit/>
          </a:bodyPr>
          <a:lstStyle/>
          <a:p>
            <a:r>
              <a:rPr lang="en-US">
                <a:hlinkClick r:id="rId31" action="ppaction://hlinksldjump"/>
              </a:rPr>
              <a:t>Final Jeopardy</a:t>
            </a:r>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nodeType="clickEffect">
                                  <p:stCondLst>
                                    <p:cond delay="0"/>
                                  </p:stCondLst>
                                  <p:childTnLst>
                                    <p:set>
                                      <p:cBhvr>
                                        <p:cTn id="6" dur="1" fill="hold">
                                          <p:stCondLst>
                                            <p:cond delay="0"/>
                                          </p:stCondLst>
                                        </p:cTn>
                                        <p:tgtEl>
                                          <p:spTgt spid="2051"/>
                                        </p:tgtEl>
                                        <p:attrNameLst>
                                          <p:attrName>style.visibility</p:attrName>
                                        </p:attrNameLst>
                                      </p:cBhvr>
                                      <p:to>
                                        <p:strVal val="visible"/>
                                      </p:to>
                                    </p:set>
                                    <p:anim calcmode="lin" valueType="num">
                                      <p:cBhvr additive="base">
                                        <p:cTn id="7" dur="5000" fill="hold"/>
                                        <p:tgtEl>
                                          <p:spTgt spid="2051"/>
                                        </p:tgtEl>
                                        <p:attrNameLst>
                                          <p:attrName>ppt_x</p:attrName>
                                        </p:attrNameLst>
                                      </p:cBhvr>
                                      <p:tavLst>
                                        <p:tav tm="0">
                                          <p:val>
                                            <p:strVal val="#ppt_x"/>
                                          </p:val>
                                        </p:tav>
                                        <p:tav tm="100000">
                                          <p:val>
                                            <p:strVal val="#ppt_x"/>
                                          </p:val>
                                        </p:tav>
                                      </p:tavLst>
                                    </p:anim>
                                    <p:anim calcmode="lin" valueType="num">
                                      <p:cBhvr additive="base">
                                        <p:cTn id="8" dur="5000" fill="hold"/>
                                        <p:tgtEl>
                                          <p:spTgt spid="205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5" presetClass="entr" presetSubtype="0" fill="hold" grpId="0" nodeType="clickEffect">
                                  <p:stCondLst>
                                    <p:cond delay="0"/>
                                  </p:stCondLst>
                                  <p:childTnLst>
                                    <p:set>
                                      <p:cBhvr>
                                        <p:cTn id="12" dur="1" fill="hold">
                                          <p:stCondLst>
                                            <p:cond delay="0"/>
                                          </p:stCondLst>
                                        </p:cTn>
                                        <p:tgtEl>
                                          <p:spTgt spid="2050"/>
                                        </p:tgtEl>
                                        <p:attrNameLst>
                                          <p:attrName>style.visibility</p:attrName>
                                        </p:attrNameLst>
                                      </p:cBhvr>
                                      <p:to>
                                        <p:strVal val="visible"/>
                                      </p:to>
                                    </p:set>
                                    <p:anim calcmode="lin" valueType="num">
                                      <p:cBhvr>
                                        <p:cTn id="13" dur="1000" fill="hold"/>
                                        <p:tgtEl>
                                          <p:spTgt spid="2050"/>
                                        </p:tgtEl>
                                        <p:attrNameLst>
                                          <p:attrName>ppt_w</p:attrName>
                                        </p:attrNameLst>
                                      </p:cBhvr>
                                      <p:tavLst>
                                        <p:tav tm="0">
                                          <p:val>
                                            <p:fltVal val="0"/>
                                          </p:val>
                                        </p:tav>
                                        <p:tav tm="100000">
                                          <p:val>
                                            <p:strVal val="#ppt_w"/>
                                          </p:val>
                                        </p:tav>
                                      </p:tavLst>
                                    </p:anim>
                                    <p:anim calcmode="lin" valueType="num">
                                      <p:cBhvr>
                                        <p:cTn id="14" dur="1000" fill="hold"/>
                                        <p:tgtEl>
                                          <p:spTgt spid="2050"/>
                                        </p:tgtEl>
                                        <p:attrNameLst>
                                          <p:attrName>ppt_h</p:attrName>
                                        </p:attrNameLst>
                                      </p:cBhvr>
                                      <p:tavLst>
                                        <p:tav tm="0">
                                          <p:val>
                                            <p:fltVal val="0"/>
                                          </p:val>
                                        </p:tav>
                                        <p:tav tm="100000">
                                          <p:val>
                                            <p:strVal val="#ppt_h"/>
                                          </p:val>
                                        </p:tav>
                                      </p:tavLst>
                                    </p:anim>
                                    <p:anim calcmode="lin" valueType="num">
                                      <p:cBhvr>
                                        <p:cTn id="15" dur="1000" fill="hold"/>
                                        <p:tgtEl>
                                          <p:spTgt spid="2050"/>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2050"/>
                                        </p:tgtEl>
                                        <p:attrNameLst>
                                          <p:attrName>ppt_y</p:attrName>
                                        </p:attrNameLst>
                                      </p:cBhvr>
                                      <p:tavLst>
                                        <p:tav tm="0" fmla="#ppt_y+(sin(-2*pi*(1-$))*-#ppt_x+cos(-2*pi*(1-$))*(1-#ppt_y))*(1-$)">
                                          <p:val>
                                            <p:fltVal val="0"/>
                                          </p:val>
                                        </p:tav>
                                        <p:tav tm="100000">
                                          <p:val>
                                            <p:fltVal val="1"/>
                                          </p:val>
                                        </p:tav>
                                      </p:tavLst>
                                    </p:anim>
                                  </p:childTnLst>
                                  <p:subTnLst>
                                    <p:audio>
                                      <p:cMediaNode>
                                        <p:cTn display="0" masterRel="sameClick">
                                          <p:stCondLst>
                                            <p:cond evt="begin" delay="0">
                                              <p:tn val="11"/>
                                            </p:cond>
                                          </p:stCondLst>
                                          <p:endCondLst>
                                            <p:cond evt="onStopAudio" delay="0">
                                              <p:tgtEl>
                                                <p:sldTgt/>
                                              </p:tgtEl>
                                            </p:cond>
                                          </p:endCondLst>
                                        </p:cTn>
                                        <p:tgtEl>
                                          <p:sndTgt r:embed="rId3" name="jeop.wav"/>
                                        </p:tgtEl>
                                      </p:cMediaNode>
                                    </p:audio>
                                  </p:sub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2052">
                                            <p:txEl>
                                              <p:pRg st="0" end="0"/>
                                            </p:txEl>
                                          </p:spTgt>
                                        </p:tgtEl>
                                        <p:attrNameLst>
                                          <p:attrName>style.visibility</p:attrName>
                                        </p:attrNameLst>
                                      </p:cBhvr>
                                      <p:to>
                                        <p:strVal val="visible"/>
                                      </p:to>
                                    </p:set>
                                    <p:anim calcmode="lin" valueType="num">
                                      <p:cBhvr additive="base">
                                        <p:cTn id="21" dur="500" fill="hold"/>
                                        <p:tgtEl>
                                          <p:spTgt spid="2052">
                                            <p:txEl>
                                              <p:pRg st="0" end="0"/>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05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2053">
                                            <p:txEl>
                                              <p:pRg st="0" end="0"/>
                                            </p:txEl>
                                          </p:spTgt>
                                        </p:tgtEl>
                                        <p:attrNameLst>
                                          <p:attrName>style.visibility</p:attrName>
                                        </p:attrNameLst>
                                      </p:cBhvr>
                                      <p:to>
                                        <p:strVal val="visible"/>
                                      </p:to>
                                    </p:set>
                                    <p:anim calcmode="lin" valueType="num">
                                      <p:cBhvr additive="base">
                                        <p:cTn id="27" dur="500" fill="hold"/>
                                        <p:tgtEl>
                                          <p:spTgt spid="2053">
                                            <p:txEl>
                                              <p:pRg st="0" end="0"/>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205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2054">
                                            <p:txEl>
                                              <p:pRg st="0" end="0"/>
                                            </p:txEl>
                                          </p:spTgt>
                                        </p:tgtEl>
                                        <p:attrNameLst>
                                          <p:attrName>style.visibility</p:attrName>
                                        </p:attrNameLst>
                                      </p:cBhvr>
                                      <p:to>
                                        <p:strVal val="visible"/>
                                      </p:to>
                                    </p:set>
                                    <p:anim calcmode="lin" valueType="num">
                                      <p:cBhvr additive="base">
                                        <p:cTn id="33" dur="500" fill="hold"/>
                                        <p:tgtEl>
                                          <p:spTgt spid="2054">
                                            <p:txEl>
                                              <p:pRg st="0" end="0"/>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05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8" fill="hold" grpId="0" nodeType="clickEffect">
                                  <p:stCondLst>
                                    <p:cond delay="0"/>
                                  </p:stCondLst>
                                  <p:childTnLst>
                                    <p:set>
                                      <p:cBhvr>
                                        <p:cTn id="38" dur="1" fill="hold">
                                          <p:stCondLst>
                                            <p:cond delay="0"/>
                                          </p:stCondLst>
                                        </p:cTn>
                                        <p:tgtEl>
                                          <p:spTgt spid="2055">
                                            <p:txEl>
                                              <p:pRg st="0" end="0"/>
                                            </p:txEl>
                                          </p:spTgt>
                                        </p:tgtEl>
                                        <p:attrNameLst>
                                          <p:attrName>style.visibility</p:attrName>
                                        </p:attrNameLst>
                                      </p:cBhvr>
                                      <p:to>
                                        <p:strVal val="visible"/>
                                      </p:to>
                                    </p:set>
                                    <p:anim calcmode="lin" valueType="num">
                                      <p:cBhvr additive="base">
                                        <p:cTn id="39" dur="500" fill="hold"/>
                                        <p:tgtEl>
                                          <p:spTgt spid="2055">
                                            <p:txEl>
                                              <p:pRg st="0" end="0"/>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205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8" fill="hold" grpId="0" nodeType="clickEffect">
                                  <p:stCondLst>
                                    <p:cond delay="0"/>
                                  </p:stCondLst>
                                  <p:childTnLst>
                                    <p:set>
                                      <p:cBhvr>
                                        <p:cTn id="44" dur="1" fill="hold">
                                          <p:stCondLst>
                                            <p:cond delay="0"/>
                                          </p:stCondLst>
                                        </p:cTn>
                                        <p:tgtEl>
                                          <p:spTgt spid="2056">
                                            <p:txEl>
                                              <p:pRg st="0" end="0"/>
                                            </p:txEl>
                                          </p:spTgt>
                                        </p:tgtEl>
                                        <p:attrNameLst>
                                          <p:attrName>style.visibility</p:attrName>
                                        </p:attrNameLst>
                                      </p:cBhvr>
                                      <p:to>
                                        <p:strVal val="visible"/>
                                      </p:to>
                                    </p:set>
                                    <p:anim calcmode="lin" valueType="num">
                                      <p:cBhvr additive="base">
                                        <p:cTn id="45" dur="500" fill="hold"/>
                                        <p:tgtEl>
                                          <p:spTgt spid="2056">
                                            <p:txEl>
                                              <p:pRg st="0" end="0"/>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205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autoUpdateAnimBg="0"/>
      <p:bldP spid="2052" grpId="0" build="p" autoUpdateAnimBg="0"/>
      <p:bldP spid="2053" grpId="0" build="p" autoUpdateAnimBg="0"/>
      <p:bldP spid="2054" grpId="0" build="p" autoUpdateAnimBg="0"/>
      <p:bldP spid="2055" grpId="0" build="p" autoUpdateAnimBg="0"/>
      <p:bldP spid="2056" grpId="0" build="p"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533400" y="228600"/>
            <a:ext cx="7772400" cy="1143000"/>
          </a:xfrm>
        </p:spPr>
        <p:txBody>
          <a:bodyPr/>
          <a:lstStyle/>
          <a:p>
            <a:r>
              <a:rPr lang="en-US" dirty="0"/>
              <a:t>$500 Question from </a:t>
            </a:r>
            <a:r>
              <a:rPr lang="en-US" dirty="0" smtClean="0"/>
              <a:t>Plate Tectonics</a:t>
            </a:r>
            <a:endParaRPr lang="en-US" dirty="0"/>
          </a:p>
        </p:txBody>
      </p:sp>
      <p:pic>
        <p:nvPicPr>
          <p:cNvPr id="7175" name="Picture 7" descr="mappingworld_rift_valley"/>
          <p:cNvPicPr>
            <a:picLocks noGrp="1" noChangeAspect="1" noChangeArrowheads="1"/>
          </p:cNvPicPr>
          <p:nvPr>
            <p:ph sz="half" idx="2"/>
          </p:nvPr>
        </p:nvPicPr>
        <p:blipFill>
          <a:blip r:embed="rId2" cstate="print"/>
          <a:srcRect/>
          <a:stretch>
            <a:fillRect/>
          </a:stretch>
        </p:blipFill>
        <p:spPr>
          <a:xfrm>
            <a:off x="3886200" y="2133600"/>
            <a:ext cx="4767820" cy="3200400"/>
          </a:xfrm>
          <a:noFill/>
          <a:ln/>
        </p:spPr>
      </p:pic>
      <p:pic>
        <p:nvPicPr>
          <p:cNvPr id="7171" name="Picture 3" descr="m_button">
            <a:hlinkClick r:id="rId3" action="ppaction://hlinksldjump"/>
          </p:cNvPr>
          <p:cNvPicPr>
            <a:picLocks noChangeAspect="1" noChangeArrowheads="1"/>
          </p:cNvPicPr>
          <p:nvPr/>
        </p:nvPicPr>
        <p:blipFill>
          <a:blip r:embed="rId4" cstate="print"/>
          <a:srcRect/>
          <a:stretch>
            <a:fillRect/>
          </a:stretch>
        </p:blipFill>
        <p:spPr bwMode="auto">
          <a:xfrm>
            <a:off x="381000" y="5943600"/>
            <a:ext cx="914400" cy="685800"/>
          </a:xfrm>
          <a:prstGeom prst="rect">
            <a:avLst/>
          </a:prstGeom>
          <a:noFill/>
        </p:spPr>
      </p:pic>
      <p:sp>
        <p:nvSpPr>
          <p:cNvPr id="7172" name="Text Box 4"/>
          <p:cNvSpPr txBox="1">
            <a:spLocks noChangeArrowheads="1"/>
          </p:cNvSpPr>
          <p:nvPr/>
        </p:nvSpPr>
        <p:spPr bwMode="auto">
          <a:xfrm>
            <a:off x="1066800" y="2209800"/>
            <a:ext cx="2514600" cy="2308324"/>
          </a:xfrm>
          <a:prstGeom prst="rect">
            <a:avLst/>
          </a:prstGeom>
          <a:noFill/>
          <a:ln w="9525">
            <a:noFill/>
            <a:miter lim="800000"/>
            <a:headEnd/>
            <a:tailEnd/>
          </a:ln>
          <a:effectLst/>
        </p:spPr>
        <p:txBody>
          <a:bodyPr>
            <a:spAutoFit/>
          </a:bodyPr>
          <a:lstStyle/>
          <a:p>
            <a:r>
              <a:rPr lang="en-US" sz="3600" dirty="0"/>
              <a:t>Explain how this landform was </a:t>
            </a:r>
            <a:r>
              <a:rPr lang="en-US" sz="3600" dirty="0" smtClean="0"/>
              <a:t>created.</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dirty="0"/>
              <a:t>$500 Answer from </a:t>
            </a:r>
            <a:r>
              <a:rPr lang="en-US" dirty="0" smtClean="0"/>
              <a:t>Plate Tectonics</a:t>
            </a:r>
            <a:endParaRPr lang="en-US" dirty="0"/>
          </a:p>
        </p:txBody>
      </p:sp>
      <p:pic>
        <p:nvPicPr>
          <p:cNvPr id="34819" name="Picture 3" descr="m_button">
            <a:hlinkClick r:id="rId2" action="ppaction://hlinksldjump"/>
          </p:cNvPr>
          <p:cNvPicPr>
            <a:picLocks noChangeAspect="1" noChangeArrowheads="1"/>
          </p:cNvPicPr>
          <p:nvPr/>
        </p:nvPicPr>
        <p:blipFill>
          <a:blip r:embed="rId3" cstate="print"/>
          <a:srcRect/>
          <a:stretch>
            <a:fillRect/>
          </a:stretch>
        </p:blipFill>
        <p:spPr bwMode="auto">
          <a:xfrm>
            <a:off x="381000" y="5943600"/>
            <a:ext cx="914400" cy="685800"/>
          </a:xfrm>
          <a:prstGeom prst="rect">
            <a:avLst/>
          </a:prstGeom>
          <a:noFill/>
        </p:spPr>
      </p:pic>
      <p:sp>
        <p:nvSpPr>
          <p:cNvPr id="34820" name="Text Box 4"/>
          <p:cNvSpPr txBox="1">
            <a:spLocks noChangeArrowheads="1"/>
          </p:cNvSpPr>
          <p:nvPr/>
        </p:nvSpPr>
        <p:spPr bwMode="auto">
          <a:xfrm>
            <a:off x="228600" y="1676400"/>
            <a:ext cx="4953000" cy="3170099"/>
          </a:xfrm>
          <a:prstGeom prst="rect">
            <a:avLst/>
          </a:prstGeom>
          <a:noFill/>
          <a:ln w="9525">
            <a:noFill/>
            <a:miter lim="800000"/>
            <a:headEnd/>
            <a:tailEnd/>
          </a:ln>
          <a:effectLst/>
        </p:spPr>
        <p:txBody>
          <a:bodyPr>
            <a:spAutoFit/>
          </a:bodyPr>
          <a:lstStyle/>
          <a:p>
            <a:r>
              <a:rPr lang="en-US" sz="4000" dirty="0"/>
              <a:t>C</a:t>
            </a:r>
            <a:r>
              <a:rPr lang="en-US" sz="4000" dirty="0" smtClean="0"/>
              <a:t>ontinental </a:t>
            </a:r>
            <a:r>
              <a:rPr lang="en-US" sz="4000" dirty="0"/>
              <a:t>plates began to pull apart (diverge). As they keep moving a giant rift valley has formed. </a:t>
            </a:r>
          </a:p>
        </p:txBody>
      </p:sp>
      <p:pic>
        <p:nvPicPr>
          <p:cNvPr id="2" name="Picture 1"/>
          <p:cNvPicPr>
            <a:picLocks noChangeAspect="1"/>
          </p:cNvPicPr>
          <p:nvPr/>
        </p:nvPicPr>
        <p:blipFill>
          <a:blip r:embed="rId4"/>
          <a:stretch>
            <a:fillRect/>
          </a:stretch>
        </p:blipFill>
        <p:spPr>
          <a:xfrm>
            <a:off x="5257800" y="1600200"/>
            <a:ext cx="3581400" cy="41148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dirty="0"/>
              <a:t>$100 Question from </a:t>
            </a:r>
            <a:r>
              <a:rPr lang="en-US" dirty="0" smtClean="0"/>
              <a:t>Earth’s Layers</a:t>
            </a:r>
            <a:endParaRPr lang="en-US" dirty="0"/>
          </a:p>
        </p:txBody>
      </p:sp>
      <p:pic>
        <p:nvPicPr>
          <p:cNvPr id="8195" name="Picture 3" descr="m_button">
            <a:hlinkClick r:id="rId2" action="ppaction://hlinksldjump"/>
          </p:cNvPr>
          <p:cNvPicPr>
            <a:picLocks noChangeAspect="1" noChangeArrowheads="1"/>
          </p:cNvPicPr>
          <p:nvPr/>
        </p:nvPicPr>
        <p:blipFill>
          <a:blip r:embed="rId3" cstate="print"/>
          <a:srcRect/>
          <a:stretch>
            <a:fillRect/>
          </a:stretch>
        </p:blipFill>
        <p:spPr bwMode="auto">
          <a:xfrm>
            <a:off x="381000" y="5943600"/>
            <a:ext cx="914400" cy="685800"/>
          </a:xfrm>
          <a:prstGeom prst="rect">
            <a:avLst/>
          </a:prstGeom>
          <a:noFill/>
        </p:spPr>
      </p:pic>
      <p:sp>
        <p:nvSpPr>
          <p:cNvPr id="8196" name="Text Box 4"/>
          <p:cNvSpPr txBox="1">
            <a:spLocks noChangeArrowheads="1"/>
          </p:cNvSpPr>
          <p:nvPr/>
        </p:nvSpPr>
        <p:spPr bwMode="auto">
          <a:xfrm>
            <a:off x="457200" y="2286000"/>
            <a:ext cx="4572000" cy="1323439"/>
          </a:xfrm>
          <a:prstGeom prst="rect">
            <a:avLst/>
          </a:prstGeom>
          <a:noFill/>
          <a:ln w="9525">
            <a:noFill/>
            <a:miter lim="800000"/>
            <a:headEnd/>
            <a:tailEnd/>
          </a:ln>
          <a:effectLst/>
        </p:spPr>
        <p:txBody>
          <a:bodyPr>
            <a:spAutoFit/>
          </a:bodyPr>
          <a:lstStyle/>
          <a:p>
            <a:r>
              <a:rPr lang="en-US" sz="4000" dirty="0"/>
              <a:t>This layer includes </a:t>
            </a:r>
            <a:r>
              <a:rPr lang="en-US" sz="4000" dirty="0" smtClean="0"/>
              <a:t>Earth’s continents.</a:t>
            </a:r>
            <a:endParaRPr lang="en-US" sz="4000" dirty="0"/>
          </a:p>
        </p:txBody>
      </p:sp>
      <p:pic>
        <p:nvPicPr>
          <p:cNvPr id="2" name="Picture 1"/>
          <p:cNvPicPr>
            <a:picLocks noChangeAspect="1"/>
          </p:cNvPicPr>
          <p:nvPr/>
        </p:nvPicPr>
        <p:blipFill>
          <a:blip r:embed="rId4"/>
          <a:stretch>
            <a:fillRect/>
          </a:stretch>
        </p:blipFill>
        <p:spPr>
          <a:xfrm>
            <a:off x="5029200" y="1600200"/>
            <a:ext cx="3908641" cy="40259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dirty="0"/>
              <a:t>$100 Answer from </a:t>
            </a:r>
            <a:r>
              <a:rPr lang="en-US" dirty="0" smtClean="0"/>
              <a:t>Earth’s Layers</a:t>
            </a:r>
            <a:endParaRPr lang="en-US" dirty="0"/>
          </a:p>
        </p:txBody>
      </p:sp>
      <p:pic>
        <p:nvPicPr>
          <p:cNvPr id="35843" name="Picture 3" descr="m_button">
            <a:hlinkClick r:id="rId2" action="ppaction://hlinksldjump"/>
          </p:cNvPr>
          <p:cNvPicPr>
            <a:picLocks noChangeAspect="1" noChangeArrowheads="1"/>
          </p:cNvPicPr>
          <p:nvPr/>
        </p:nvPicPr>
        <p:blipFill>
          <a:blip r:embed="rId3" cstate="print"/>
          <a:srcRect/>
          <a:stretch>
            <a:fillRect/>
          </a:stretch>
        </p:blipFill>
        <p:spPr bwMode="auto">
          <a:xfrm>
            <a:off x="381000" y="5943600"/>
            <a:ext cx="914400" cy="685800"/>
          </a:xfrm>
          <a:prstGeom prst="rect">
            <a:avLst/>
          </a:prstGeom>
          <a:noFill/>
        </p:spPr>
      </p:pic>
      <p:sp>
        <p:nvSpPr>
          <p:cNvPr id="35844" name="Text Box 4"/>
          <p:cNvSpPr txBox="1">
            <a:spLocks noChangeArrowheads="1"/>
          </p:cNvSpPr>
          <p:nvPr/>
        </p:nvSpPr>
        <p:spPr bwMode="auto">
          <a:xfrm>
            <a:off x="3200400" y="2743200"/>
            <a:ext cx="2362200" cy="1200329"/>
          </a:xfrm>
          <a:prstGeom prst="rect">
            <a:avLst/>
          </a:prstGeom>
          <a:noFill/>
          <a:ln w="9525">
            <a:noFill/>
            <a:miter lim="800000"/>
            <a:headEnd/>
            <a:tailEnd/>
          </a:ln>
          <a:effectLst/>
        </p:spPr>
        <p:txBody>
          <a:bodyPr>
            <a:spAutoFit/>
          </a:bodyPr>
          <a:lstStyle/>
          <a:p>
            <a:r>
              <a:rPr lang="en-US" sz="3600" dirty="0" smtClean="0"/>
              <a:t>Continental crust</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dirty="0"/>
              <a:t>$200 Question from </a:t>
            </a:r>
            <a:r>
              <a:rPr lang="en-US" dirty="0" smtClean="0"/>
              <a:t>Earth’s Layers</a:t>
            </a:r>
            <a:endParaRPr lang="en-US" dirty="0"/>
          </a:p>
        </p:txBody>
      </p:sp>
      <p:pic>
        <p:nvPicPr>
          <p:cNvPr id="9219" name="Picture 3" descr="m_button">
            <a:hlinkClick r:id="rId2" action="ppaction://hlinksldjump"/>
          </p:cNvPr>
          <p:cNvPicPr>
            <a:picLocks noChangeAspect="1" noChangeArrowheads="1"/>
          </p:cNvPicPr>
          <p:nvPr/>
        </p:nvPicPr>
        <p:blipFill>
          <a:blip r:embed="rId3" cstate="print"/>
          <a:srcRect/>
          <a:stretch>
            <a:fillRect/>
          </a:stretch>
        </p:blipFill>
        <p:spPr bwMode="auto">
          <a:xfrm>
            <a:off x="381000" y="5943600"/>
            <a:ext cx="914400" cy="685800"/>
          </a:xfrm>
          <a:prstGeom prst="rect">
            <a:avLst/>
          </a:prstGeom>
          <a:noFill/>
        </p:spPr>
      </p:pic>
      <p:sp>
        <p:nvSpPr>
          <p:cNvPr id="9220" name="Text Box 4"/>
          <p:cNvSpPr txBox="1">
            <a:spLocks noChangeArrowheads="1"/>
          </p:cNvSpPr>
          <p:nvPr/>
        </p:nvSpPr>
        <p:spPr bwMode="auto">
          <a:xfrm>
            <a:off x="1066800" y="2438400"/>
            <a:ext cx="5045075" cy="1754326"/>
          </a:xfrm>
          <a:prstGeom prst="rect">
            <a:avLst/>
          </a:prstGeom>
          <a:noFill/>
          <a:ln w="9525">
            <a:noFill/>
            <a:miter lim="800000"/>
            <a:headEnd/>
            <a:tailEnd/>
          </a:ln>
          <a:effectLst/>
        </p:spPr>
        <p:txBody>
          <a:bodyPr>
            <a:spAutoFit/>
          </a:bodyPr>
          <a:lstStyle/>
          <a:p>
            <a:pPr algn="ctr"/>
            <a:r>
              <a:rPr lang="en-US" sz="3600" dirty="0" smtClean="0"/>
              <a:t>The lithosphere is composed of these two layers.</a:t>
            </a:r>
            <a:endParaRPr lang="en-US" sz="3600" dirty="0"/>
          </a:p>
        </p:txBody>
      </p:sp>
      <p:pic>
        <p:nvPicPr>
          <p:cNvPr id="2" name="Picture 1"/>
          <p:cNvPicPr>
            <a:picLocks noChangeAspect="1"/>
          </p:cNvPicPr>
          <p:nvPr/>
        </p:nvPicPr>
        <p:blipFill>
          <a:blip r:embed="rId4"/>
          <a:stretch>
            <a:fillRect/>
          </a:stretch>
        </p:blipFill>
        <p:spPr>
          <a:xfrm>
            <a:off x="5867400" y="1981200"/>
            <a:ext cx="2857500" cy="28575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US" dirty="0"/>
              <a:t>$200 Answer from </a:t>
            </a:r>
            <a:r>
              <a:rPr lang="en-US" dirty="0" smtClean="0"/>
              <a:t>Earth’s Layers</a:t>
            </a:r>
            <a:endParaRPr lang="en-US" dirty="0"/>
          </a:p>
        </p:txBody>
      </p:sp>
      <p:pic>
        <p:nvPicPr>
          <p:cNvPr id="36867" name="Picture 3" descr="m_button">
            <a:hlinkClick r:id="rId2" action="ppaction://hlinksldjump"/>
          </p:cNvPr>
          <p:cNvPicPr>
            <a:picLocks noChangeAspect="1" noChangeArrowheads="1"/>
          </p:cNvPicPr>
          <p:nvPr/>
        </p:nvPicPr>
        <p:blipFill>
          <a:blip r:embed="rId3" cstate="print"/>
          <a:srcRect/>
          <a:stretch>
            <a:fillRect/>
          </a:stretch>
        </p:blipFill>
        <p:spPr bwMode="auto">
          <a:xfrm>
            <a:off x="381000" y="5943600"/>
            <a:ext cx="914400" cy="685800"/>
          </a:xfrm>
          <a:prstGeom prst="rect">
            <a:avLst/>
          </a:prstGeom>
          <a:noFill/>
        </p:spPr>
      </p:pic>
      <p:sp>
        <p:nvSpPr>
          <p:cNvPr id="36868" name="Text Box 4"/>
          <p:cNvSpPr txBox="1">
            <a:spLocks noChangeArrowheads="1"/>
          </p:cNvSpPr>
          <p:nvPr/>
        </p:nvSpPr>
        <p:spPr bwMode="auto">
          <a:xfrm>
            <a:off x="2209800" y="2133600"/>
            <a:ext cx="4638675" cy="641350"/>
          </a:xfrm>
          <a:prstGeom prst="rect">
            <a:avLst/>
          </a:prstGeom>
          <a:noFill/>
          <a:ln w="9525">
            <a:noFill/>
            <a:miter lim="800000"/>
            <a:headEnd/>
            <a:tailEnd/>
          </a:ln>
          <a:effectLst/>
        </p:spPr>
        <p:txBody>
          <a:bodyPr>
            <a:spAutoFit/>
          </a:bodyPr>
          <a:lstStyle/>
          <a:p>
            <a:r>
              <a:rPr lang="en-US" sz="3600" dirty="0" smtClean="0"/>
              <a:t>Crust and upper mantle.</a:t>
            </a:r>
            <a:endParaRPr lang="en-US" sz="3600" dirty="0"/>
          </a:p>
        </p:txBody>
      </p:sp>
      <p:pic>
        <p:nvPicPr>
          <p:cNvPr id="2" name="Picture 1"/>
          <p:cNvPicPr>
            <a:picLocks noChangeAspect="1"/>
          </p:cNvPicPr>
          <p:nvPr/>
        </p:nvPicPr>
        <p:blipFill>
          <a:blip r:embed="rId4"/>
          <a:stretch>
            <a:fillRect/>
          </a:stretch>
        </p:blipFill>
        <p:spPr>
          <a:xfrm>
            <a:off x="2667000" y="2971800"/>
            <a:ext cx="5257800" cy="30988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dirty="0"/>
              <a:t>$300 Question from </a:t>
            </a:r>
            <a:r>
              <a:rPr lang="en-US" dirty="0" smtClean="0"/>
              <a:t>Earth’s Layers</a:t>
            </a:r>
            <a:endParaRPr lang="en-US" dirty="0"/>
          </a:p>
        </p:txBody>
      </p:sp>
      <p:pic>
        <p:nvPicPr>
          <p:cNvPr id="10243" name="Picture 3" descr="m_button">
            <a:hlinkClick r:id="rId2" action="ppaction://hlinksldjump"/>
          </p:cNvPr>
          <p:cNvPicPr>
            <a:picLocks noChangeAspect="1" noChangeArrowheads="1"/>
          </p:cNvPicPr>
          <p:nvPr/>
        </p:nvPicPr>
        <p:blipFill>
          <a:blip r:embed="rId3" cstate="print"/>
          <a:srcRect/>
          <a:stretch>
            <a:fillRect/>
          </a:stretch>
        </p:blipFill>
        <p:spPr bwMode="auto">
          <a:xfrm>
            <a:off x="381000" y="5943600"/>
            <a:ext cx="914400" cy="685800"/>
          </a:xfrm>
          <a:prstGeom prst="rect">
            <a:avLst/>
          </a:prstGeom>
          <a:noFill/>
        </p:spPr>
      </p:pic>
      <p:sp>
        <p:nvSpPr>
          <p:cNvPr id="5" name="Content Placeholder 4"/>
          <p:cNvSpPr txBox="1">
            <a:spLocks/>
          </p:cNvSpPr>
          <p:nvPr/>
        </p:nvSpPr>
        <p:spPr>
          <a:xfrm>
            <a:off x="1828800" y="1981200"/>
            <a:ext cx="7772400" cy="4114800"/>
          </a:xfrm>
          <a:prstGeom prst="rect">
            <a:avLst/>
          </a:prstGeom>
        </p:spPr>
        <p:txBody>
          <a:bodyPr/>
          <a:lst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pPr algn="ctr">
              <a:buFont typeface="Wingdings 2"/>
              <a:buNone/>
            </a:pPr>
            <a:r>
              <a:rPr lang="en-US" dirty="0" smtClean="0"/>
              <a:t>Draw picture labeling the:</a:t>
            </a:r>
          </a:p>
          <a:p>
            <a:pPr algn="ctr"/>
            <a:r>
              <a:rPr lang="en-US" dirty="0" smtClean="0"/>
              <a:t>Asthenosphere</a:t>
            </a:r>
          </a:p>
          <a:p>
            <a:pPr algn="ctr"/>
            <a:r>
              <a:rPr lang="en-US" dirty="0" smtClean="0"/>
              <a:t>Lithosphere</a:t>
            </a:r>
          </a:p>
          <a:p>
            <a:pPr algn="ctr"/>
            <a:r>
              <a:rPr lang="en-US" dirty="0" smtClean="0"/>
              <a:t>Crust</a:t>
            </a:r>
          </a:p>
          <a:p>
            <a:pPr algn="ctr"/>
            <a:r>
              <a:rPr lang="en-US" dirty="0" smtClean="0"/>
              <a:t>Inner core</a:t>
            </a:r>
          </a:p>
          <a:p>
            <a:pPr algn="ctr"/>
            <a:r>
              <a:rPr lang="en-US" dirty="0" smtClean="0"/>
              <a:t>Outer core</a:t>
            </a:r>
            <a:endParaRPr lang="en-US" dirty="0"/>
          </a:p>
        </p:txBody>
      </p:sp>
      <p:pic>
        <p:nvPicPr>
          <p:cNvPr id="2" name="Picture 1"/>
          <p:cNvPicPr>
            <a:picLocks noChangeAspect="1"/>
          </p:cNvPicPr>
          <p:nvPr/>
        </p:nvPicPr>
        <p:blipFill>
          <a:blip r:embed="rId4"/>
          <a:stretch>
            <a:fillRect/>
          </a:stretch>
        </p:blipFill>
        <p:spPr>
          <a:xfrm>
            <a:off x="838200" y="2590800"/>
            <a:ext cx="3238500" cy="25146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n-US" dirty="0"/>
              <a:t>$300 Answer from </a:t>
            </a:r>
            <a:r>
              <a:rPr lang="en-US" dirty="0" smtClean="0"/>
              <a:t>Earth’s Layers</a:t>
            </a:r>
            <a:endParaRPr lang="en-US" dirty="0"/>
          </a:p>
        </p:txBody>
      </p:sp>
      <p:pic>
        <p:nvPicPr>
          <p:cNvPr id="37891" name="Picture 3" descr="m_button">
            <a:hlinkClick r:id="rId2" action="ppaction://hlinksldjump"/>
          </p:cNvPr>
          <p:cNvPicPr>
            <a:picLocks noChangeAspect="1" noChangeArrowheads="1"/>
          </p:cNvPicPr>
          <p:nvPr/>
        </p:nvPicPr>
        <p:blipFill>
          <a:blip r:embed="rId3" cstate="print"/>
          <a:srcRect/>
          <a:stretch>
            <a:fillRect/>
          </a:stretch>
        </p:blipFill>
        <p:spPr bwMode="auto">
          <a:xfrm>
            <a:off x="381000" y="5943600"/>
            <a:ext cx="914400" cy="685800"/>
          </a:xfrm>
          <a:prstGeom prst="rect">
            <a:avLst/>
          </a:prstGeom>
          <a:noFill/>
        </p:spPr>
      </p:pic>
      <p:pic>
        <p:nvPicPr>
          <p:cNvPr id="5" name="Content Placeholder 1"/>
          <p:cNvPicPr>
            <a:picLocks noChangeAspect="1"/>
          </p:cNvPicPr>
          <p:nvPr/>
        </p:nvPicPr>
        <p:blipFill>
          <a:blip r:embed="rId4"/>
          <a:srcRect l="-8044" r="-8044"/>
          <a:stretch>
            <a:fillRect/>
          </a:stretch>
        </p:blipFill>
        <p:spPr>
          <a:xfrm>
            <a:off x="685800" y="1676400"/>
            <a:ext cx="7772400" cy="41148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dirty="0"/>
              <a:t>$400 Question from </a:t>
            </a:r>
            <a:r>
              <a:rPr lang="en-US" dirty="0" smtClean="0"/>
              <a:t>Earth’s Layers</a:t>
            </a:r>
            <a:endParaRPr lang="en-US" dirty="0"/>
          </a:p>
        </p:txBody>
      </p:sp>
      <p:pic>
        <p:nvPicPr>
          <p:cNvPr id="11267" name="Picture 3" descr="m_button">
            <a:hlinkClick r:id="rId2" action="ppaction://hlinksldjump"/>
          </p:cNvPr>
          <p:cNvPicPr>
            <a:picLocks noChangeAspect="1" noChangeArrowheads="1"/>
          </p:cNvPicPr>
          <p:nvPr/>
        </p:nvPicPr>
        <p:blipFill>
          <a:blip r:embed="rId3" cstate="print"/>
          <a:srcRect/>
          <a:stretch>
            <a:fillRect/>
          </a:stretch>
        </p:blipFill>
        <p:spPr bwMode="auto">
          <a:xfrm>
            <a:off x="381000" y="5943600"/>
            <a:ext cx="914400" cy="685800"/>
          </a:xfrm>
          <a:prstGeom prst="rect">
            <a:avLst/>
          </a:prstGeom>
          <a:noFill/>
        </p:spPr>
      </p:pic>
      <p:sp>
        <p:nvSpPr>
          <p:cNvPr id="5" name="Text Box 4"/>
          <p:cNvSpPr txBox="1">
            <a:spLocks noChangeArrowheads="1"/>
          </p:cNvSpPr>
          <p:nvPr/>
        </p:nvSpPr>
        <p:spPr bwMode="auto">
          <a:xfrm>
            <a:off x="1219200" y="2209800"/>
            <a:ext cx="6172200" cy="2838450"/>
          </a:xfrm>
          <a:prstGeom prst="rect">
            <a:avLst/>
          </a:prstGeom>
          <a:noFill/>
          <a:ln w="9525">
            <a:noFill/>
            <a:miter lim="800000"/>
            <a:headEnd/>
            <a:tailEnd/>
          </a:ln>
          <a:effectLst/>
        </p:spPr>
        <p:txBody>
          <a:bodyPr>
            <a:spAutoFit/>
          </a:bodyPr>
          <a:lstStyle/>
          <a:p>
            <a:r>
              <a:rPr lang="en-US" sz="3600" dirty="0"/>
              <a:t>Tectonic plates are considered part of the ______________, which float on top of the </a:t>
            </a:r>
            <a:r>
              <a:rPr lang="en-US" sz="3600" dirty="0" err="1"/>
              <a:t>plasticy</a:t>
            </a:r>
            <a:r>
              <a:rPr lang="en-US" sz="3600" dirty="0"/>
              <a:t>, slow-moving </a:t>
            </a:r>
          </a:p>
          <a:p>
            <a:r>
              <a:rPr lang="en-US" sz="3600" dirty="0"/>
              <a:t>_______________________</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dirty="0"/>
              <a:t>$400 Answer from </a:t>
            </a:r>
            <a:r>
              <a:rPr lang="en-US" dirty="0" smtClean="0"/>
              <a:t>Earth’s Layers</a:t>
            </a:r>
            <a:endParaRPr lang="en-US" dirty="0"/>
          </a:p>
        </p:txBody>
      </p:sp>
      <p:pic>
        <p:nvPicPr>
          <p:cNvPr id="38915" name="Picture 3" descr="m_button">
            <a:hlinkClick r:id="rId2" action="ppaction://hlinksldjump"/>
          </p:cNvPr>
          <p:cNvPicPr>
            <a:picLocks noChangeAspect="1" noChangeArrowheads="1"/>
          </p:cNvPicPr>
          <p:nvPr/>
        </p:nvPicPr>
        <p:blipFill>
          <a:blip r:embed="rId3" cstate="print"/>
          <a:srcRect/>
          <a:stretch>
            <a:fillRect/>
          </a:stretch>
        </p:blipFill>
        <p:spPr bwMode="auto">
          <a:xfrm>
            <a:off x="381000" y="5943600"/>
            <a:ext cx="914400" cy="685800"/>
          </a:xfrm>
          <a:prstGeom prst="rect">
            <a:avLst/>
          </a:prstGeom>
          <a:noFill/>
        </p:spPr>
      </p:pic>
      <p:sp>
        <p:nvSpPr>
          <p:cNvPr id="5" name="Text Box 4"/>
          <p:cNvSpPr txBox="1">
            <a:spLocks noChangeArrowheads="1"/>
          </p:cNvSpPr>
          <p:nvPr/>
        </p:nvSpPr>
        <p:spPr bwMode="auto">
          <a:xfrm>
            <a:off x="2971800" y="2819400"/>
            <a:ext cx="4300088" cy="1754327"/>
          </a:xfrm>
          <a:prstGeom prst="rect">
            <a:avLst/>
          </a:prstGeom>
          <a:noFill/>
          <a:ln w="9525">
            <a:noFill/>
            <a:miter lim="800000"/>
            <a:headEnd/>
            <a:tailEnd/>
          </a:ln>
          <a:effectLst/>
        </p:spPr>
        <p:txBody>
          <a:bodyPr wrap="none">
            <a:spAutoFit/>
          </a:bodyPr>
          <a:lstStyle/>
          <a:p>
            <a:r>
              <a:rPr lang="en-US" sz="5400" dirty="0" smtClean="0"/>
              <a:t>Lithosphere </a:t>
            </a:r>
            <a:r>
              <a:rPr lang="en-US" sz="5400" dirty="0"/>
              <a:t>/</a:t>
            </a:r>
          </a:p>
          <a:p>
            <a:r>
              <a:rPr lang="en-US" sz="5400" dirty="0"/>
              <a:t>Asthenosphere </a:t>
            </a: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dirty="0"/>
              <a:t>$100 Question from </a:t>
            </a:r>
            <a:r>
              <a:rPr lang="en-US" dirty="0" smtClean="0"/>
              <a:t>Plate Tectonics</a:t>
            </a:r>
            <a:endParaRPr lang="en-US" dirty="0"/>
          </a:p>
        </p:txBody>
      </p:sp>
      <p:pic>
        <p:nvPicPr>
          <p:cNvPr id="3075" name="Picture 3" descr="m_button">
            <a:hlinkClick r:id="rId2" action="ppaction://hlinksldjump"/>
          </p:cNvPr>
          <p:cNvPicPr>
            <a:picLocks noChangeAspect="1" noChangeArrowheads="1"/>
          </p:cNvPicPr>
          <p:nvPr/>
        </p:nvPicPr>
        <p:blipFill>
          <a:blip r:embed="rId3" cstate="print"/>
          <a:srcRect/>
          <a:stretch>
            <a:fillRect/>
          </a:stretch>
        </p:blipFill>
        <p:spPr bwMode="auto">
          <a:xfrm>
            <a:off x="381000" y="5943600"/>
            <a:ext cx="914400" cy="685800"/>
          </a:xfrm>
          <a:prstGeom prst="rect">
            <a:avLst/>
          </a:prstGeom>
          <a:noFill/>
        </p:spPr>
      </p:pic>
      <p:sp>
        <p:nvSpPr>
          <p:cNvPr id="3077" name="Text Box 5"/>
          <p:cNvSpPr txBox="1">
            <a:spLocks noChangeArrowheads="1"/>
          </p:cNvSpPr>
          <p:nvPr/>
        </p:nvSpPr>
        <p:spPr bwMode="auto">
          <a:xfrm>
            <a:off x="762000" y="2286000"/>
            <a:ext cx="7886700" cy="1200329"/>
          </a:xfrm>
          <a:prstGeom prst="rect">
            <a:avLst/>
          </a:prstGeom>
          <a:noFill/>
          <a:ln w="9525">
            <a:noFill/>
            <a:miter lim="800000"/>
            <a:headEnd/>
            <a:tailEnd/>
          </a:ln>
          <a:effectLst/>
        </p:spPr>
        <p:txBody>
          <a:bodyPr>
            <a:spAutoFit/>
          </a:bodyPr>
          <a:lstStyle/>
          <a:p>
            <a:pPr algn="ctr"/>
            <a:r>
              <a:rPr lang="en-US" sz="3600" dirty="0" smtClean="0"/>
              <a:t>List the 3 types of plate boundary interactions.</a:t>
            </a:r>
            <a:endParaRPr lang="en-US" sz="3600" dirty="0"/>
          </a:p>
        </p:txBody>
      </p:sp>
      <p:pic>
        <p:nvPicPr>
          <p:cNvPr id="2" name="Picture 1"/>
          <p:cNvPicPr>
            <a:picLocks noChangeAspect="1"/>
          </p:cNvPicPr>
          <p:nvPr/>
        </p:nvPicPr>
        <p:blipFill>
          <a:blip r:embed="rId4"/>
          <a:stretch>
            <a:fillRect/>
          </a:stretch>
        </p:blipFill>
        <p:spPr>
          <a:xfrm>
            <a:off x="3276600" y="3581400"/>
            <a:ext cx="2921000" cy="29210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dirty="0"/>
              <a:t>$500 Question from </a:t>
            </a:r>
            <a:r>
              <a:rPr lang="en-US" dirty="0" smtClean="0"/>
              <a:t>Earth’s Layers</a:t>
            </a:r>
            <a:endParaRPr lang="en-US" dirty="0"/>
          </a:p>
        </p:txBody>
      </p:sp>
      <p:pic>
        <p:nvPicPr>
          <p:cNvPr id="12291" name="Picture 3" descr="m_button">
            <a:hlinkClick r:id="rId2" action="ppaction://hlinksldjump"/>
          </p:cNvPr>
          <p:cNvPicPr>
            <a:picLocks noChangeAspect="1" noChangeArrowheads="1"/>
          </p:cNvPicPr>
          <p:nvPr/>
        </p:nvPicPr>
        <p:blipFill>
          <a:blip r:embed="rId3" cstate="print"/>
          <a:srcRect/>
          <a:stretch>
            <a:fillRect/>
          </a:stretch>
        </p:blipFill>
        <p:spPr bwMode="auto">
          <a:xfrm>
            <a:off x="381000" y="5943600"/>
            <a:ext cx="914400" cy="685800"/>
          </a:xfrm>
          <a:prstGeom prst="rect">
            <a:avLst/>
          </a:prstGeom>
          <a:noFill/>
        </p:spPr>
      </p:pic>
      <p:sp>
        <p:nvSpPr>
          <p:cNvPr id="5" name="Text Box 4"/>
          <p:cNvSpPr txBox="1">
            <a:spLocks noChangeArrowheads="1"/>
          </p:cNvSpPr>
          <p:nvPr/>
        </p:nvSpPr>
        <p:spPr bwMode="auto">
          <a:xfrm>
            <a:off x="304800" y="2286000"/>
            <a:ext cx="3549774" cy="1754327"/>
          </a:xfrm>
          <a:prstGeom prst="rect">
            <a:avLst/>
          </a:prstGeom>
          <a:noFill/>
          <a:ln w="9525">
            <a:noFill/>
            <a:miter lim="800000"/>
            <a:headEnd/>
            <a:tailEnd/>
          </a:ln>
          <a:effectLst/>
        </p:spPr>
        <p:txBody>
          <a:bodyPr wrap="square">
            <a:spAutoFit/>
          </a:bodyPr>
          <a:lstStyle/>
          <a:p>
            <a:pPr algn="ctr"/>
            <a:r>
              <a:rPr lang="en-US" sz="3600" dirty="0" smtClean="0"/>
              <a:t>How does the inner core generate heat?</a:t>
            </a:r>
            <a:endParaRPr lang="en-US" sz="3600" dirty="0"/>
          </a:p>
        </p:txBody>
      </p:sp>
      <p:pic>
        <p:nvPicPr>
          <p:cNvPr id="2" name="Picture 1"/>
          <p:cNvPicPr>
            <a:picLocks noChangeAspect="1"/>
          </p:cNvPicPr>
          <p:nvPr/>
        </p:nvPicPr>
        <p:blipFill>
          <a:blip r:embed="rId4"/>
          <a:stretch>
            <a:fillRect/>
          </a:stretch>
        </p:blipFill>
        <p:spPr>
          <a:xfrm>
            <a:off x="4876800" y="1219200"/>
            <a:ext cx="3429000" cy="50800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US" dirty="0"/>
              <a:t>$500 Answer from </a:t>
            </a:r>
            <a:r>
              <a:rPr lang="en-US" dirty="0" smtClean="0"/>
              <a:t>Earth’s Layers</a:t>
            </a:r>
            <a:endParaRPr lang="en-US" dirty="0"/>
          </a:p>
        </p:txBody>
      </p:sp>
      <p:pic>
        <p:nvPicPr>
          <p:cNvPr id="39939" name="Picture 3" descr="m_button">
            <a:hlinkClick r:id="rId2" action="ppaction://hlinksldjump"/>
          </p:cNvPr>
          <p:cNvPicPr>
            <a:picLocks noChangeAspect="1" noChangeArrowheads="1"/>
          </p:cNvPicPr>
          <p:nvPr/>
        </p:nvPicPr>
        <p:blipFill>
          <a:blip r:embed="rId3" cstate="print"/>
          <a:srcRect/>
          <a:stretch>
            <a:fillRect/>
          </a:stretch>
        </p:blipFill>
        <p:spPr bwMode="auto">
          <a:xfrm>
            <a:off x="381000" y="5943600"/>
            <a:ext cx="914400" cy="685800"/>
          </a:xfrm>
          <a:prstGeom prst="rect">
            <a:avLst/>
          </a:prstGeom>
          <a:noFill/>
        </p:spPr>
      </p:pic>
      <p:sp>
        <p:nvSpPr>
          <p:cNvPr id="5" name="Text Box 4"/>
          <p:cNvSpPr txBox="1">
            <a:spLocks noChangeArrowheads="1"/>
          </p:cNvSpPr>
          <p:nvPr/>
        </p:nvSpPr>
        <p:spPr bwMode="auto">
          <a:xfrm>
            <a:off x="1219200" y="2743200"/>
            <a:ext cx="7186583" cy="2308324"/>
          </a:xfrm>
          <a:prstGeom prst="rect">
            <a:avLst/>
          </a:prstGeom>
          <a:noFill/>
          <a:ln w="9525">
            <a:noFill/>
            <a:miter lim="800000"/>
            <a:headEnd/>
            <a:tailEnd/>
          </a:ln>
          <a:effectLst/>
        </p:spPr>
        <p:txBody>
          <a:bodyPr wrap="none">
            <a:spAutoFit/>
          </a:bodyPr>
          <a:lstStyle/>
          <a:p>
            <a:pPr algn="ctr"/>
            <a:r>
              <a:rPr lang="en-US" sz="3600" dirty="0" smtClean="0"/>
              <a:t>Radioactive processes release HUGE </a:t>
            </a:r>
          </a:p>
          <a:p>
            <a:pPr algn="ctr"/>
            <a:r>
              <a:rPr lang="en-US" sz="3600" dirty="0" smtClean="0"/>
              <a:t>amounts of heat and energy to </a:t>
            </a:r>
          </a:p>
          <a:p>
            <a:pPr algn="ctr"/>
            <a:r>
              <a:rPr lang="en-US" sz="3600" dirty="0" smtClean="0"/>
              <a:t>create convection currents</a:t>
            </a:r>
          </a:p>
          <a:p>
            <a:pPr algn="ctr"/>
            <a:r>
              <a:rPr lang="en-US" sz="3600" dirty="0" smtClean="0"/>
              <a:t> in the </a:t>
            </a:r>
            <a:r>
              <a:rPr lang="en-US" sz="3600" dirty="0" err="1" smtClean="0"/>
              <a:t>asthenosphere</a:t>
            </a:r>
            <a:r>
              <a:rPr lang="en-US" sz="3600" dirty="0" smtClean="0"/>
              <a:t>.</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dirty="0"/>
              <a:t>$100 Question from </a:t>
            </a:r>
            <a:r>
              <a:rPr lang="en-US" dirty="0" smtClean="0"/>
              <a:t>Boundaries</a:t>
            </a:r>
            <a:endParaRPr lang="en-US" dirty="0"/>
          </a:p>
        </p:txBody>
      </p:sp>
      <p:pic>
        <p:nvPicPr>
          <p:cNvPr id="13315" name="Picture 3" descr="m_button">
            <a:hlinkClick r:id="rId2" action="ppaction://hlinksldjump"/>
          </p:cNvPr>
          <p:cNvPicPr>
            <a:picLocks noChangeAspect="1" noChangeArrowheads="1"/>
          </p:cNvPicPr>
          <p:nvPr/>
        </p:nvPicPr>
        <p:blipFill>
          <a:blip r:embed="rId3" cstate="print"/>
          <a:srcRect/>
          <a:stretch>
            <a:fillRect/>
          </a:stretch>
        </p:blipFill>
        <p:spPr bwMode="auto">
          <a:xfrm>
            <a:off x="381000" y="5943600"/>
            <a:ext cx="914400" cy="685800"/>
          </a:xfrm>
          <a:prstGeom prst="rect">
            <a:avLst/>
          </a:prstGeom>
          <a:noFill/>
        </p:spPr>
      </p:pic>
      <p:sp>
        <p:nvSpPr>
          <p:cNvPr id="13316" name="Text Box 4"/>
          <p:cNvSpPr txBox="1">
            <a:spLocks noChangeArrowheads="1"/>
          </p:cNvSpPr>
          <p:nvPr/>
        </p:nvSpPr>
        <p:spPr bwMode="auto">
          <a:xfrm>
            <a:off x="533400" y="2895600"/>
            <a:ext cx="7203895" cy="1754326"/>
          </a:xfrm>
          <a:prstGeom prst="rect">
            <a:avLst/>
          </a:prstGeom>
          <a:noFill/>
          <a:ln w="9525">
            <a:noFill/>
            <a:miter lim="800000"/>
            <a:headEnd/>
            <a:tailEnd/>
          </a:ln>
          <a:effectLst/>
        </p:spPr>
        <p:txBody>
          <a:bodyPr wrap="none">
            <a:spAutoFit/>
          </a:bodyPr>
          <a:lstStyle/>
          <a:p>
            <a:pPr algn="ctr"/>
            <a:r>
              <a:rPr lang="en-US" sz="3600" dirty="0" smtClean="0"/>
              <a:t>Describe what occurs at a convergent </a:t>
            </a:r>
          </a:p>
          <a:p>
            <a:pPr algn="ctr"/>
            <a:r>
              <a:rPr lang="en-US" sz="3600" dirty="0" smtClean="0"/>
              <a:t>oceanic-oceanic </a:t>
            </a:r>
          </a:p>
          <a:p>
            <a:pPr algn="ctr"/>
            <a:r>
              <a:rPr lang="en-US" sz="3600" dirty="0" smtClean="0"/>
              <a:t>plate boundary.</a:t>
            </a:r>
            <a:endParaRPr lang="en-US" sz="3600" dirty="0"/>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US" dirty="0"/>
              <a:t>$100 Answer from </a:t>
            </a:r>
            <a:r>
              <a:rPr lang="en-US" dirty="0" smtClean="0"/>
              <a:t>Boundaries</a:t>
            </a:r>
            <a:endParaRPr lang="en-US" dirty="0"/>
          </a:p>
        </p:txBody>
      </p:sp>
      <p:pic>
        <p:nvPicPr>
          <p:cNvPr id="40963" name="Picture 3" descr="m_button">
            <a:hlinkClick r:id="rId2" action="ppaction://hlinksldjump"/>
          </p:cNvPr>
          <p:cNvPicPr>
            <a:picLocks noChangeAspect="1" noChangeArrowheads="1"/>
          </p:cNvPicPr>
          <p:nvPr/>
        </p:nvPicPr>
        <p:blipFill>
          <a:blip r:embed="rId3" cstate="print"/>
          <a:srcRect/>
          <a:stretch>
            <a:fillRect/>
          </a:stretch>
        </p:blipFill>
        <p:spPr bwMode="auto">
          <a:xfrm>
            <a:off x="381000" y="5943600"/>
            <a:ext cx="914400" cy="685800"/>
          </a:xfrm>
          <a:prstGeom prst="rect">
            <a:avLst/>
          </a:prstGeom>
          <a:noFill/>
        </p:spPr>
      </p:pic>
      <p:sp>
        <p:nvSpPr>
          <p:cNvPr id="40964" name="Text Box 4"/>
          <p:cNvSpPr txBox="1">
            <a:spLocks noChangeArrowheads="1"/>
          </p:cNvSpPr>
          <p:nvPr/>
        </p:nvSpPr>
        <p:spPr bwMode="auto">
          <a:xfrm>
            <a:off x="457200" y="1676400"/>
            <a:ext cx="7948971" cy="2062103"/>
          </a:xfrm>
          <a:prstGeom prst="rect">
            <a:avLst/>
          </a:prstGeom>
          <a:noFill/>
          <a:ln w="9525">
            <a:noFill/>
            <a:miter lim="800000"/>
            <a:headEnd/>
            <a:tailEnd/>
          </a:ln>
          <a:effectLst/>
        </p:spPr>
        <p:txBody>
          <a:bodyPr wrap="none">
            <a:spAutoFit/>
          </a:bodyPr>
          <a:lstStyle/>
          <a:p>
            <a:pPr algn="ctr"/>
            <a:r>
              <a:rPr lang="en-US" sz="4000" dirty="0" smtClean="0"/>
              <a:t>One plate </a:t>
            </a:r>
            <a:r>
              <a:rPr lang="en-US" sz="4000" dirty="0" err="1" smtClean="0"/>
              <a:t>subducts</a:t>
            </a:r>
            <a:r>
              <a:rPr lang="en-US" sz="4000" dirty="0" smtClean="0"/>
              <a:t> and </a:t>
            </a:r>
          </a:p>
          <a:p>
            <a:pPr algn="ctr"/>
            <a:r>
              <a:rPr lang="en-US" sz="4000" dirty="0" smtClean="0"/>
              <a:t>forms an oceanic trench/island arc.</a:t>
            </a:r>
          </a:p>
          <a:p>
            <a:endParaRPr lang="en-US" sz="4800" dirty="0"/>
          </a:p>
        </p:txBody>
      </p:sp>
      <p:pic>
        <p:nvPicPr>
          <p:cNvPr id="49155" name="Picture 3"/>
          <p:cNvPicPr>
            <a:picLocks noChangeAspect="1" noChangeArrowheads="1"/>
          </p:cNvPicPr>
          <p:nvPr/>
        </p:nvPicPr>
        <p:blipFill>
          <a:blip r:embed="rId4"/>
          <a:srcRect/>
          <a:stretch>
            <a:fillRect/>
          </a:stretch>
        </p:blipFill>
        <p:spPr bwMode="auto">
          <a:xfrm>
            <a:off x="1676400" y="3200400"/>
            <a:ext cx="5715000" cy="2524125"/>
          </a:xfrm>
          <a:prstGeom prst="rect">
            <a:avLst/>
          </a:prstGeom>
          <a:noFill/>
          <a:ln w="9525">
            <a:noFill/>
            <a:miter lim="800000"/>
            <a:headEnd/>
            <a:tailEnd/>
          </a:ln>
          <a:effectLst/>
        </p:spPr>
      </p:pic>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dirty="0"/>
              <a:t>$200 Question from </a:t>
            </a:r>
            <a:r>
              <a:rPr lang="en-US" dirty="0" smtClean="0"/>
              <a:t>Boundaries</a:t>
            </a:r>
            <a:endParaRPr lang="en-US" dirty="0"/>
          </a:p>
        </p:txBody>
      </p:sp>
      <p:pic>
        <p:nvPicPr>
          <p:cNvPr id="14339" name="Picture 3" descr="m_button">
            <a:hlinkClick r:id="rId2" action="ppaction://hlinksldjump"/>
          </p:cNvPr>
          <p:cNvPicPr>
            <a:picLocks noChangeAspect="1" noChangeArrowheads="1"/>
          </p:cNvPicPr>
          <p:nvPr/>
        </p:nvPicPr>
        <p:blipFill>
          <a:blip r:embed="rId3" cstate="print"/>
          <a:srcRect/>
          <a:stretch>
            <a:fillRect/>
          </a:stretch>
        </p:blipFill>
        <p:spPr bwMode="auto">
          <a:xfrm>
            <a:off x="381000" y="5943600"/>
            <a:ext cx="914400" cy="685800"/>
          </a:xfrm>
          <a:prstGeom prst="rect">
            <a:avLst/>
          </a:prstGeom>
          <a:noFill/>
        </p:spPr>
      </p:pic>
      <p:sp>
        <p:nvSpPr>
          <p:cNvPr id="14340" name="Text Box 4"/>
          <p:cNvSpPr txBox="1">
            <a:spLocks noChangeArrowheads="1"/>
          </p:cNvSpPr>
          <p:nvPr/>
        </p:nvSpPr>
        <p:spPr bwMode="auto">
          <a:xfrm>
            <a:off x="533400" y="2390775"/>
            <a:ext cx="8001000" cy="1938992"/>
          </a:xfrm>
          <a:prstGeom prst="rect">
            <a:avLst/>
          </a:prstGeom>
          <a:noFill/>
          <a:ln w="9525">
            <a:noFill/>
            <a:miter lim="800000"/>
            <a:headEnd/>
            <a:tailEnd/>
          </a:ln>
          <a:effectLst/>
        </p:spPr>
        <p:txBody>
          <a:bodyPr wrap="square">
            <a:spAutoFit/>
          </a:bodyPr>
          <a:lstStyle/>
          <a:p>
            <a:pPr algn="ctr"/>
            <a:r>
              <a:rPr lang="en-US" sz="4000" dirty="0"/>
              <a:t>At a convergent boundary, tectonics plates are moving </a:t>
            </a:r>
            <a:r>
              <a:rPr lang="en-US" sz="4000" dirty="0" smtClean="0"/>
              <a:t>_______________ due to </a:t>
            </a:r>
            <a:r>
              <a:rPr lang="en-US" sz="4000" dirty="0" smtClean="0"/>
              <a:t>_______ (force)</a:t>
            </a:r>
            <a:endParaRPr lang="en-US" sz="4000" dirty="0"/>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US" dirty="0"/>
              <a:t>$200 Answer from </a:t>
            </a:r>
            <a:r>
              <a:rPr lang="en-US" dirty="0" smtClean="0"/>
              <a:t>Boundaries</a:t>
            </a:r>
            <a:endParaRPr lang="en-US" dirty="0"/>
          </a:p>
        </p:txBody>
      </p:sp>
      <p:pic>
        <p:nvPicPr>
          <p:cNvPr id="41987" name="Picture 3" descr="m_button">
            <a:hlinkClick r:id="rId2" action="ppaction://hlinksldjump"/>
          </p:cNvPr>
          <p:cNvPicPr>
            <a:picLocks noChangeAspect="1" noChangeArrowheads="1"/>
          </p:cNvPicPr>
          <p:nvPr/>
        </p:nvPicPr>
        <p:blipFill>
          <a:blip r:embed="rId3" cstate="print"/>
          <a:srcRect/>
          <a:stretch>
            <a:fillRect/>
          </a:stretch>
        </p:blipFill>
        <p:spPr bwMode="auto">
          <a:xfrm>
            <a:off x="381000" y="5943600"/>
            <a:ext cx="914400" cy="685800"/>
          </a:xfrm>
          <a:prstGeom prst="rect">
            <a:avLst/>
          </a:prstGeom>
          <a:noFill/>
        </p:spPr>
      </p:pic>
      <p:sp>
        <p:nvSpPr>
          <p:cNvPr id="41988" name="Text Box 4"/>
          <p:cNvSpPr txBox="1">
            <a:spLocks noChangeArrowheads="1"/>
          </p:cNvSpPr>
          <p:nvPr/>
        </p:nvSpPr>
        <p:spPr bwMode="auto">
          <a:xfrm>
            <a:off x="1905000" y="2209800"/>
            <a:ext cx="5286375" cy="2554545"/>
          </a:xfrm>
          <a:prstGeom prst="rect">
            <a:avLst/>
          </a:prstGeom>
          <a:noFill/>
          <a:ln w="9525">
            <a:noFill/>
            <a:miter lim="800000"/>
            <a:headEnd/>
            <a:tailEnd/>
          </a:ln>
          <a:effectLst/>
        </p:spPr>
        <p:txBody>
          <a:bodyPr>
            <a:spAutoFit/>
          </a:bodyPr>
          <a:lstStyle/>
          <a:p>
            <a:r>
              <a:rPr lang="en-US" sz="4000" dirty="0"/>
              <a:t> </a:t>
            </a:r>
            <a:r>
              <a:rPr lang="en-US" sz="4000" dirty="0" smtClean="0"/>
              <a:t>TOWARD ONE ANOTHER (they </a:t>
            </a:r>
            <a:r>
              <a:rPr lang="en-US" sz="4000" dirty="0"/>
              <a:t>will eventually collide</a:t>
            </a:r>
            <a:r>
              <a:rPr lang="en-US" sz="4000" dirty="0" smtClean="0"/>
              <a:t>) due to COMPRESSION</a:t>
            </a:r>
            <a:endParaRPr lang="en-US" sz="4000" dirty="0"/>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dirty="0"/>
              <a:t>$300 Question from </a:t>
            </a:r>
            <a:r>
              <a:rPr lang="en-US" dirty="0" smtClean="0"/>
              <a:t>Boundaries</a:t>
            </a:r>
            <a:endParaRPr lang="en-US" dirty="0"/>
          </a:p>
        </p:txBody>
      </p:sp>
      <p:pic>
        <p:nvPicPr>
          <p:cNvPr id="15363" name="Picture 3" descr="m_button">
            <a:hlinkClick r:id="rId2" action="ppaction://hlinksldjump"/>
          </p:cNvPr>
          <p:cNvPicPr>
            <a:picLocks noChangeAspect="1" noChangeArrowheads="1"/>
          </p:cNvPicPr>
          <p:nvPr/>
        </p:nvPicPr>
        <p:blipFill>
          <a:blip r:embed="rId3" cstate="print"/>
          <a:srcRect/>
          <a:stretch>
            <a:fillRect/>
          </a:stretch>
        </p:blipFill>
        <p:spPr bwMode="auto">
          <a:xfrm>
            <a:off x="381000" y="5943600"/>
            <a:ext cx="914400" cy="685800"/>
          </a:xfrm>
          <a:prstGeom prst="rect">
            <a:avLst/>
          </a:prstGeom>
          <a:noFill/>
        </p:spPr>
      </p:pic>
      <p:sp>
        <p:nvSpPr>
          <p:cNvPr id="15364" name="Text Box 4"/>
          <p:cNvSpPr txBox="1">
            <a:spLocks noChangeArrowheads="1"/>
          </p:cNvSpPr>
          <p:nvPr/>
        </p:nvSpPr>
        <p:spPr bwMode="auto">
          <a:xfrm>
            <a:off x="838200" y="2667000"/>
            <a:ext cx="6705600" cy="1190625"/>
          </a:xfrm>
          <a:prstGeom prst="rect">
            <a:avLst/>
          </a:prstGeom>
          <a:noFill/>
          <a:ln w="9525">
            <a:noFill/>
            <a:miter lim="800000"/>
            <a:headEnd/>
            <a:tailEnd/>
          </a:ln>
          <a:effectLst/>
        </p:spPr>
        <p:txBody>
          <a:bodyPr>
            <a:spAutoFit/>
          </a:bodyPr>
          <a:lstStyle/>
          <a:p>
            <a:r>
              <a:rPr lang="en-US" sz="3600"/>
              <a:t>Mid-ocean ridges are commonly found at ___________ boundaries</a:t>
            </a:r>
            <a:endParaRPr lang="en-US"/>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dirty="0"/>
              <a:t>$300 Answer from </a:t>
            </a:r>
            <a:r>
              <a:rPr lang="en-US" dirty="0" smtClean="0"/>
              <a:t>Boundaries</a:t>
            </a:r>
            <a:endParaRPr lang="en-US" dirty="0"/>
          </a:p>
        </p:txBody>
      </p:sp>
      <p:pic>
        <p:nvPicPr>
          <p:cNvPr id="43011" name="Picture 3" descr="m_button">
            <a:hlinkClick r:id="rId2" action="ppaction://hlinksldjump"/>
          </p:cNvPr>
          <p:cNvPicPr>
            <a:picLocks noChangeAspect="1" noChangeArrowheads="1"/>
          </p:cNvPicPr>
          <p:nvPr/>
        </p:nvPicPr>
        <p:blipFill>
          <a:blip r:embed="rId3" cstate="print"/>
          <a:srcRect/>
          <a:stretch>
            <a:fillRect/>
          </a:stretch>
        </p:blipFill>
        <p:spPr bwMode="auto">
          <a:xfrm>
            <a:off x="381000" y="5943600"/>
            <a:ext cx="914400" cy="685800"/>
          </a:xfrm>
          <a:prstGeom prst="rect">
            <a:avLst/>
          </a:prstGeom>
          <a:noFill/>
        </p:spPr>
      </p:pic>
      <p:sp>
        <p:nvSpPr>
          <p:cNvPr id="43012" name="Text Box 4"/>
          <p:cNvSpPr txBox="1">
            <a:spLocks noChangeArrowheads="1"/>
          </p:cNvSpPr>
          <p:nvPr/>
        </p:nvSpPr>
        <p:spPr bwMode="auto">
          <a:xfrm>
            <a:off x="990600" y="2514600"/>
            <a:ext cx="3546475" cy="641350"/>
          </a:xfrm>
          <a:prstGeom prst="rect">
            <a:avLst/>
          </a:prstGeom>
          <a:noFill/>
          <a:ln w="9525">
            <a:noFill/>
            <a:miter lim="800000"/>
            <a:headEnd/>
            <a:tailEnd/>
          </a:ln>
          <a:effectLst/>
        </p:spPr>
        <p:txBody>
          <a:bodyPr>
            <a:spAutoFit/>
          </a:bodyPr>
          <a:lstStyle/>
          <a:p>
            <a:r>
              <a:rPr lang="en-US" sz="3600" dirty="0"/>
              <a:t>Divergent</a:t>
            </a:r>
            <a:endParaRPr lang="en-US" dirty="0"/>
          </a:p>
        </p:txBody>
      </p:sp>
      <p:pic>
        <p:nvPicPr>
          <p:cNvPr id="45058" name="Picture 2" descr="http://www.chm.bris.ac.uk/webprojects1997/RobertJ/Fig32.gif"/>
          <p:cNvPicPr>
            <a:picLocks noChangeAspect="1" noChangeArrowheads="1"/>
          </p:cNvPicPr>
          <p:nvPr/>
        </p:nvPicPr>
        <p:blipFill>
          <a:blip r:embed="rId4"/>
          <a:srcRect/>
          <a:stretch>
            <a:fillRect/>
          </a:stretch>
        </p:blipFill>
        <p:spPr bwMode="auto">
          <a:xfrm>
            <a:off x="3432494" y="2133600"/>
            <a:ext cx="4273232" cy="3276601"/>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dirty="0"/>
              <a:t>$400 Question from </a:t>
            </a:r>
            <a:r>
              <a:rPr lang="en-US" dirty="0" smtClean="0"/>
              <a:t>Boundaries</a:t>
            </a:r>
            <a:endParaRPr lang="en-US" dirty="0"/>
          </a:p>
        </p:txBody>
      </p:sp>
      <p:pic>
        <p:nvPicPr>
          <p:cNvPr id="16387" name="Picture 3" descr="m_button">
            <a:hlinkClick r:id="rId2" action="ppaction://hlinksldjump"/>
          </p:cNvPr>
          <p:cNvPicPr>
            <a:picLocks noChangeAspect="1" noChangeArrowheads="1"/>
          </p:cNvPicPr>
          <p:nvPr/>
        </p:nvPicPr>
        <p:blipFill>
          <a:blip r:embed="rId3" cstate="print"/>
          <a:srcRect/>
          <a:stretch>
            <a:fillRect/>
          </a:stretch>
        </p:blipFill>
        <p:spPr bwMode="auto">
          <a:xfrm>
            <a:off x="381000" y="5943600"/>
            <a:ext cx="914400" cy="685800"/>
          </a:xfrm>
          <a:prstGeom prst="rect">
            <a:avLst/>
          </a:prstGeom>
          <a:noFill/>
        </p:spPr>
      </p:pic>
      <p:sp>
        <p:nvSpPr>
          <p:cNvPr id="16388" name="Text Box 4"/>
          <p:cNvSpPr txBox="1">
            <a:spLocks noChangeArrowheads="1"/>
          </p:cNvSpPr>
          <p:nvPr/>
        </p:nvSpPr>
        <p:spPr bwMode="auto">
          <a:xfrm>
            <a:off x="1219200" y="2438400"/>
            <a:ext cx="6019800" cy="1754326"/>
          </a:xfrm>
          <a:prstGeom prst="rect">
            <a:avLst/>
          </a:prstGeom>
          <a:noFill/>
          <a:ln w="9525">
            <a:noFill/>
            <a:miter lim="800000"/>
            <a:headEnd/>
            <a:tailEnd/>
          </a:ln>
          <a:effectLst/>
        </p:spPr>
        <p:txBody>
          <a:bodyPr>
            <a:spAutoFit/>
          </a:bodyPr>
          <a:lstStyle/>
          <a:p>
            <a:pPr algn="ctr"/>
            <a:r>
              <a:rPr lang="en-US" sz="3600" dirty="0" smtClean="0"/>
              <a:t>Describe how the Peru-Chile trench formed. </a:t>
            </a:r>
            <a:r>
              <a:rPr lang="en-US" sz="3600" i="1" dirty="0" smtClean="0"/>
              <a:t>No need to mention specific plates.</a:t>
            </a:r>
            <a:endParaRPr lang="en-US" i="1" dirty="0"/>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US" dirty="0"/>
              <a:t>$400 Answer from </a:t>
            </a:r>
            <a:r>
              <a:rPr lang="en-US" dirty="0" smtClean="0"/>
              <a:t>Boundaries</a:t>
            </a:r>
            <a:endParaRPr lang="en-US" dirty="0"/>
          </a:p>
        </p:txBody>
      </p:sp>
      <p:pic>
        <p:nvPicPr>
          <p:cNvPr id="44035" name="Picture 3" descr="m_button">
            <a:hlinkClick r:id="rId2" action="ppaction://hlinksldjump"/>
          </p:cNvPr>
          <p:cNvPicPr>
            <a:picLocks noChangeAspect="1" noChangeArrowheads="1"/>
          </p:cNvPicPr>
          <p:nvPr/>
        </p:nvPicPr>
        <p:blipFill>
          <a:blip r:embed="rId3" cstate="print"/>
          <a:srcRect/>
          <a:stretch>
            <a:fillRect/>
          </a:stretch>
        </p:blipFill>
        <p:spPr bwMode="auto">
          <a:xfrm>
            <a:off x="381000" y="5943600"/>
            <a:ext cx="914400" cy="685800"/>
          </a:xfrm>
          <a:prstGeom prst="rect">
            <a:avLst/>
          </a:prstGeom>
          <a:noFill/>
        </p:spPr>
      </p:pic>
      <p:sp>
        <p:nvSpPr>
          <p:cNvPr id="44036" name="Text Box 4"/>
          <p:cNvSpPr txBox="1">
            <a:spLocks noChangeArrowheads="1"/>
          </p:cNvSpPr>
          <p:nvPr/>
        </p:nvSpPr>
        <p:spPr bwMode="auto">
          <a:xfrm>
            <a:off x="1600200" y="1524000"/>
            <a:ext cx="5883275" cy="2062103"/>
          </a:xfrm>
          <a:prstGeom prst="rect">
            <a:avLst/>
          </a:prstGeom>
          <a:noFill/>
          <a:ln w="9525">
            <a:noFill/>
            <a:miter lim="800000"/>
            <a:headEnd/>
            <a:tailEnd/>
          </a:ln>
          <a:effectLst/>
        </p:spPr>
        <p:txBody>
          <a:bodyPr>
            <a:spAutoFit/>
          </a:bodyPr>
          <a:lstStyle/>
          <a:p>
            <a:pPr algn="ctr"/>
            <a:r>
              <a:rPr lang="en-US" sz="3200" dirty="0" smtClean="0"/>
              <a:t>Convergent</a:t>
            </a:r>
            <a:r>
              <a:rPr lang="en-US" sz="3200" dirty="0"/>
              <a:t>/</a:t>
            </a:r>
            <a:r>
              <a:rPr lang="en-US" sz="3200" dirty="0" smtClean="0"/>
              <a:t> continental-oceanic/oceanic plate </a:t>
            </a:r>
            <a:r>
              <a:rPr lang="en-US" sz="3200" dirty="0" err="1" smtClean="0"/>
              <a:t>subducts</a:t>
            </a:r>
            <a:r>
              <a:rPr lang="en-US" sz="3200" dirty="0" smtClean="0"/>
              <a:t> under continental less dense/trench is formed</a:t>
            </a:r>
            <a:endParaRPr lang="en-US" sz="2000" dirty="0"/>
          </a:p>
        </p:txBody>
      </p:sp>
      <p:pic>
        <p:nvPicPr>
          <p:cNvPr id="43010" name="Picture 2" descr="http://astro.wsu.edu/worthey/earth/html/im-geology/peru-chile-trench.gif"/>
          <p:cNvPicPr>
            <a:picLocks noChangeAspect="1" noChangeArrowheads="1"/>
          </p:cNvPicPr>
          <p:nvPr/>
        </p:nvPicPr>
        <p:blipFill>
          <a:blip r:embed="rId4"/>
          <a:srcRect/>
          <a:stretch>
            <a:fillRect/>
          </a:stretch>
        </p:blipFill>
        <p:spPr bwMode="auto">
          <a:xfrm>
            <a:off x="1524000" y="3505200"/>
            <a:ext cx="6248400" cy="2693059"/>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dirty="0"/>
              <a:t>$100 Answer from </a:t>
            </a:r>
            <a:r>
              <a:rPr lang="en-US" dirty="0" smtClean="0"/>
              <a:t>Plate Tectonics</a:t>
            </a:r>
            <a:endParaRPr lang="en-US" dirty="0"/>
          </a:p>
        </p:txBody>
      </p:sp>
      <p:pic>
        <p:nvPicPr>
          <p:cNvPr id="30723" name="Picture 3" descr="m_button">
            <a:hlinkClick r:id="rId2" action="ppaction://hlinksldjump"/>
          </p:cNvPr>
          <p:cNvPicPr>
            <a:picLocks noChangeAspect="1" noChangeArrowheads="1"/>
          </p:cNvPicPr>
          <p:nvPr/>
        </p:nvPicPr>
        <p:blipFill>
          <a:blip r:embed="rId3" cstate="print"/>
          <a:srcRect/>
          <a:stretch>
            <a:fillRect/>
          </a:stretch>
        </p:blipFill>
        <p:spPr bwMode="auto">
          <a:xfrm>
            <a:off x="381000" y="5943600"/>
            <a:ext cx="914400" cy="685800"/>
          </a:xfrm>
          <a:prstGeom prst="rect">
            <a:avLst/>
          </a:prstGeom>
          <a:noFill/>
        </p:spPr>
      </p:pic>
      <p:sp>
        <p:nvSpPr>
          <p:cNvPr id="30724" name="Text Box 4"/>
          <p:cNvSpPr txBox="1">
            <a:spLocks noChangeArrowheads="1"/>
          </p:cNvSpPr>
          <p:nvPr/>
        </p:nvSpPr>
        <p:spPr bwMode="auto">
          <a:xfrm>
            <a:off x="228600" y="2667000"/>
            <a:ext cx="4114800" cy="1938992"/>
          </a:xfrm>
          <a:prstGeom prst="rect">
            <a:avLst/>
          </a:prstGeom>
          <a:noFill/>
          <a:ln w="9525">
            <a:noFill/>
            <a:miter lim="800000"/>
            <a:headEnd/>
            <a:tailEnd/>
          </a:ln>
          <a:effectLst/>
        </p:spPr>
        <p:txBody>
          <a:bodyPr wrap="square">
            <a:spAutoFit/>
          </a:bodyPr>
          <a:lstStyle/>
          <a:p>
            <a:pPr marL="742950" indent="-742950">
              <a:buAutoNum type="arabicPeriod"/>
            </a:pPr>
            <a:r>
              <a:rPr lang="en-US" sz="4000" dirty="0" smtClean="0"/>
              <a:t>Convergent</a:t>
            </a:r>
          </a:p>
          <a:p>
            <a:pPr marL="742950" indent="-742950">
              <a:buAutoNum type="arabicPeriod"/>
            </a:pPr>
            <a:r>
              <a:rPr lang="en-US" sz="4000" dirty="0" smtClean="0"/>
              <a:t>Divergent</a:t>
            </a:r>
          </a:p>
          <a:p>
            <a:pPr marL="742950" indent="-742950">
              <a:buAutoNum type="arabicPeriod"/>
            </a:pPr>
            <a:r>
              <a:rPr lang="en-US" sz="4000" dirty="0" smtClean="0"/>
              <a:t>Transform</a:t>
            </a:r>
            <a:endParaRPr lang="en-US" sz="4000" dirty="0"/>
          </a:p>
        </p:txBody>
      </p:sp>
      <p:pic>
        <p:nvPicPr>
          <p:cNvPr id="2" name="Picture 1"/>
          <p:cNvPicPr>
            <a:picLocks noChangeAspect="1"/>
          </p:cNvPicPr>
          <p:nvPr/>
        </p:nvPicPr>
        <p:blipFill>
          <a:blip r:embed="rId4"/>
          <a:stretch>
            <a:fillRect/>
          </a:stretch>
        </p:blipFill>
        <p:spPr>
          <a:xfrm>
            <a:off x="3733800" y="1600200"/>
            <a:ext cx="5105400" cy="41021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dirty="0"/>
              <a:t>$500 Question from </a:t>
            </a:r>
            <a:r>
              <a:rPr lang="en-US" dirty="0" smtClean="0"/>
              <a:t>Boundaries</a:t>
            </a:r>
            <a:endParaRPr lang="en-US" dirty="0"/>
          </a:p>
        </p:txBody>
      </p:sp>
      <p:pic>
        <p:nvPicPr>
          <p:cNvPr id="17411" name="Picture 3" descr="m_button">
            <a:hlinkClick r:id="rId2" action="ppaction://hlinksldjump"/>
          </p:cNvPr>
          <p:cNvPicPr>
            <a:picLocks noChangeAspect="1" noChangeArrowheads="1"/>
          </p:cNvPicPr>
          <p:nvPr/>
        </p:nvPicPr>
        <p:blipFill>
          <a:blip r:embed="rId3" cstate="print"/>
          <a:srcRect/>
          <a:stretch>
            <a:fillRect/>
          </a:stretch>
        </p:blipFill>
        <p:spPr bwMode="auto">
          <a:xfrm>
            <a:off x="381000" y="5943600"/>
            <a:ext cx="914400" cy="685800"/>
          </a:xfrm>
          <a:prstGeom prst="rect">
            <a:avLst/>
          </a:prstGeom>
          <a:noFill/>
        </p:spPr>
      </p:pic>
      <p:sp>
        <p:nvSpPr>
          <p:cNvPr id="17412" name="Text Box 4"/>
          <p:cNvSpPr txBox="1">
            <a:spLocks noChangeArrowheads="1"/>
          </p:cNvSpPr>
          <p:nvPr/>
        </p:nvSpPr>
        <p:spPr bwMode="auto">
          <a:xfrm>
            <a:off x="762000" y="2514600"/>
            <a:ext cx="6858000" cy="1754326"/>
          </a:xfrm>
          <a:prstGeom prst="rect">
            <a:avLst/>
          </a:prstGeom>
          <a:noFill/>
          <a:ln w="9525">
            <a:noFill/>
            <a:miter lim="800000"/>
            <a:headEnd/>
            <a:tailEnd/>
          </a:ln>
          <a:effectLst/>
        </p:spPr>
        <p:txBody>
          <a:bodyPr>
            <a:spAutoFit/>
          </a:bodyPr>
          <a:lstStyle/>
          <a:p>
            <a:pPr algn="ctr"/>
            <a:r>
              <a:rPr lang="en-US" sz="3600" dirty="0" smtClean="0"/>
              <a:t>List the geologic features associated with each type of convergent boundary.</a:t>
            </a:r>
            <a:endParaRPr lang="en-US" sz="3200" dirty="0"/>
          </a:p>
        </p:txBody>
      </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dirty="0"/>
              <a:t>$500 Answer from </a:t>
            </a:r>
            <a:r>
              <a:rPr lang="en-US" dirty="0" smtClean="0"/>
              <a:t>Boundaries</a:t>
            </a:r>
            <a:endParaRPr lang="en-US" dirty="0"/>
          </a:p>
        </p:txBody>
      </p:sp>
      <p:pic>
        <p:nvPicPr>
          <p:cNvPr id="45059" name="Picture 3" descr="m_button">
            <a:hlinkClick r:id="rId2" action="ppaction://hlinksldjump"/>
          </p:cNvPr>
          <p:cNvPicPr>
            <a:picLocks noChangeAspect="1" noChangeArrowheads="1"/>
          </p:cNvPicPr>
          <p:nvPr/>
        </p:nvPicPr>
        <p:blipFill>
          <a:blip r:embed="rId3" cstate="print"/>
          <a:srcRect/>
          <a:stretch>
            <a:fillRect/>
          </a:stretch>
        </p:blipFill>
        <p:spPr bwMode="auto">
          <a:xfrm>
            <a:off x="381000" y="5943600"/>
            <a:ext cx="914400" cy="685800"/>
          </a:xfrm>
          <a:prstGeom prst="rect">
            <a:avLst/>
          </a:prstGeom>
          <a:noFill/>
        </p:spPr>
      </p:pic>
      <p:sp>
        <p:nvSpPr>
          <p:cNvPr id="45060" name="Text Box 4"/>
          <p:cNvSpPr txBox="1">
            <a:spLocks noChangeArrowheads="1"/>
          </p:cNvSpPr>
          <p:nvPr/>
        </p:nvSpPr>
        <p:spPr bwMode="auto">
          <a:xfrm>
            <a:off x="381000" y="2362200"/>
            <a:ext cx="7772400" cy="2862322"/>
          </a:xfrm>
          <a:prstGeom prst="rect">
            <a:avLst/>
          </a:prstGeom>
          <a:noFill/>
          <a:ln w="9525">
            <a:noFill/>
            <a:miter lim="800000"/>
            <a:headEnd/>
            <a:tailEnd/>
          </a:ln>
          <a:effectLst/>
        </p:spPr>
        <p:txBody>
          <a:bodyPr>
            <a:spAutoFit/>
          </a:bodyPr>
          <a:lstStyle/>
          <a:p>
            <a:pPr marL="742950" indent="-742950">
              <a:buAutoNum type="arabicPeriod"/>
            </a:pPr>
            <a:r>
              <a:rPr lang="en-US" sz="3600" u="sng" dirty="0" smtClean="0"/>
              <a:t>continental-continental</a:t>
            </a:r>
            <a:r>
              <a:rPr lang="en-US" sz="3600" dirty="0" smtClean="0"/>
              <a:t>: folded </a:t>
            </a:r>
            <a:r>
              <a:rPr lang="en-US" sz="3600" dirty="0" err="1" smtClean="0"/>
              <a:t>mtns</a:t>
            </a:r>
            <a:r>
              <a:rPr lang="en-US" sz="3600" dirty="0" smtClean="0"/>
              <a:t>.</a:t>
            </a:r>
          </a:p>
          <a:p>
            <a:pPr marL="742950" indent="-742950">
              <a:buAutoNum type="arabicPeriod"/>
            </a:pPr>
            <a:r>
              <a:rPr lang="en-US" sz="3600" u="sng" dirty="0" smtClean="0"/>
              <a:t>continental-oceanic</a:t>
            </a:r>
            <a:r>
              <a:rPr lang="en-US" sz="3600" dirty="0" smtClean="0"/>
              <a:t>: trenches, volcanic mtn. chains on land, </a:t>
            </a:r>
          </a:p>
          <a:p>
            <a:pPr marL="742950" indent="-742950">
              <a:buAutoNum type="arabicPeriod"/>
            </a:pPr>
            <a:r>
              <a:rPr lang="en-US" sz="3600" u="sng" dirty="0" smtClean="0"/>
              <a:t>oceanic-oceanic</a:t>
            </a:r>
            <a:r>
              <a:rPr lang="en-US" sz="3600" dirty="0" smtClean="0"/>
              <a:t>: trenches, island arcs</a:t>
            </a:r>
            <a:endParaRPr lang="en-US" sz="3600" dirty="0"/>
          </a:p>
        </p:txBody>
      </p:sp>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381000" y="609600"/>
            <a:ext cx="8534400" cy="758952"/>
          </a:xfrm>
        </p:spPr>
        <p:txBody>
          <a:bodyPr>
            <a:normAutofit fontScale="90000"/>
          </a:bodyPr>
          <a:lstStyle/>
          <a:p>
            <a:r>
              <a:rPr lang="en-US" dirty="0"/>
              <a:t>$100 Question </a:t>
            </a:r>
            <a:r>
              <a:rPr lang="en-US" dirty="0" smtClean="0"/>
              <a:t>from C. Drift &amp; Pangaea</a:t>
            </a:r>
            <a:r>
              <a:rPr lang="en-US" b="1" dirty="0" smtClean="0">
                <a:solidFill>
                  <a:schemeClr val="accent2"/>
                </a:solidFill>
              </a:rPr>
              <a:t/>
            </a:r>
            <a:br>
              <a:rPr lang="en-US" b="1" dirty="0" smtClean="0">
                <a:solidFill>
                  <a:schemeClr val="accent2"/>
                </a:solidFill>
              </a:rPr>
            </a:br>
            <a:endParaRPr lang="en-US" dirty="0"/>
          </a:p>
        </p:txBody>
      </p:sp>
      <p:pic>
        <p:nvPicPr>
          <p:cNvPr id="18435" name="Picture 3" descr="m_button">
            <a:hlinkClick r:id="rId2" action="ppaction://hlinksldjump"/>
          </p:cNvPr>
          <p:cNvPicPr>
            <a:picLocks noChangeAspect="1" noChangeArrowheads="1"/>
          </p:cNvPicPr>
          <p:nvPr/>
        </p:nvPicPr>
        <p:blipFill>
          <a:blip r:embed="rId3" cstate="print"/>
          <a:srcRect/>
          <a:stretch>
            <a:fillRect/>
          </a:stretch>
        </p:blipFill>
        <p:spPr bwMode="auto">
          <a:xfrm>
            <a:off x="381000" y="5943600"/>
            <a:ext cx="914400" cy="685800"/>
          </a:xfrm>
          <a:prstGeom prst="rect">
            <a:avLst/>
          </a:prstGeom>
          <a:noFill/>
        </p:spPr>
      </p:pic>
      <p:sp>
        <p:nvSpPr>
          <p:cNvPr id="18436" name="Text Box 4"/>
          <p:cNvSpPr txBox="1">
            <a:spLocks noChangeArrowheads="1"/>
          </p:cNvSpPr>
          <p:nvPr/>
        </p:nvSpPr>
        <p:spPr bwMode="auto">
          <a:xfrm>
            <a:off x="1889125" y="3168650"/>
            <a:ext cx="5349875" cy="1323439"/>
          </a:xfrm>
          <a:prstGeom prst="rect">
            <a:avLst/>
          </a:prstGeom>
          <a:noFill/>
          <a:ln w="9525">
            <a:noFill/>
            <a:miter lim="800000"/>
            <a:headEnd/>
            <a:tailEnd/>
          </a:ln>
          <a:effectLst/>
        </p:spPr>
        <p:txBody>
          <a:bodyPr>
            <a:spAutoFit/>
          </a:bodyPr>
          <a:lstStyle/>
          <a:p>
            <a:pPr algn="ctr"/>
            <a:r>
              <a:rPr lang="en-US" sz="4000" dirty="0"/>
              <a:t>What </a:t>
            </a:r>
            <a:r>
              <a:rPr lang="en-US" sz="4000" dirty="0" smtClean="0"/>
              <a:t>does Pangaea mean and what was it?</a:t>
            </a:r>
            <a:endParaRPr lang="en-US" sz="2800" dirty="0"/>
          </a:p>
        </p:txBody>
      </p:sp>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US" dirty="0"/>
              <a:t>$100 Answer from </a:t>
            </a:r>
            <a:r>
              <a:rPr lang="en-US" dirty="0" smtClean="0"/>
              <a:t>C. Drift &amp; Pangaea</a:t>
            </a:r>
            <a:endParaRPr lang="en-US" dirty="0"/>
          </a:p>
        </p:txBody>
      </p:sp>
      <p:pic>
        <p:nvPicPr>
          <p:cNvPr id="46083" name="Picture 3" descr="m_button">
            <a:hlinkClick r:id="rId2" action="ppaction://hlinksldjump"/>
          </p:cNvPr>
          <p:cNvPicPr>
            <a:picLocks noChangeAspect="1" noChangeArrowheads="1"/>
          </p:cNvPicPr>
          <p:nvPr/>
        </p:nvPicPr>
        <p:blipFill>
          <a:blip r:embed="rId3" cstate="print"/>
          <a:srcRect/>
          <a:stretch>
            <a:fillRect/>
          </a:stretch>
        </p:blipFill>
        <p:spPr bwMode="auto">
          <a:xfrm>
            <a:off x="381000" y="5943600"/>
            <a:ext cx="914400" cy="685800"/>
          </a:xfrm>
          <a:prstGeom prst="rect">
            <a:avLst/>
          </a:prstGeom>
          <a:noFill/>
        </p:spPr>
      </p:pic>
      <p:sp>
        <p:nvSpPr>
          <p:cNvPr id="46084" name="Text Box 4"/>
          <p:cNvSpPr txBox="1">
            <a:spLocks noChangeArrowheads="1"/>
          </p:cNvSpPr>
          <p:nvPr/>
        </p:nvSpPr>
        <p:spPr bwMode="auto">
          <a:xfrm>
            <a:off x="1981200" y="2667000"/>
            <a:ext cx="5301451" cy="646331"/>
          </a:xfrm>
          <a:prstGeom prst="rect">
            <a:avLst/>
          </a:prstGeom>
          <a:noFill/>
          <a:ln w="9525">
            <a:noFill/>
            <a:miter lim="800000"/>
            <a:headEnd/>
            <a:tailEnd/>
          </a:ln>
          <a:effectLst/>
        </p:spPr>
        <p:txBody>
          <a:bodyPr wrap="none">
            <a:spAutoFit/>
          </a:bodyPr>
          <a:lstStyle/>
          <a:p>
            <a:r>
              <a:rPr lang="en-US" sz="3600" dirty="0" smtClean="0"/>
              <a:t>“all-earth”/a supercontinent</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dirty="0"/>
              <a:t>$200 Question from </a:t>
            </a:r>
            <a:r>
              <a:rPr lang="en-US" dirty="0" smtClean="0"/>
              <a:t>C. Drift &amp; Pangaea</a:t>
            </a:r>
            <a:endParaRPr lang="en-US" dirty="0"/>
          </a:p>
        </p:txBody>
      </p:sp>
      <p:pic>
        <p:nvPicPr>
          <p:cNvPr id="19459" name="Picture 3" descr="m_button">
            <a:hlinkClick r:id="rId2" action="ppaction://hlinksldjump"/>
          </p:cNvPr>
          <p:cNvPicPr>
            <a:picLocks noChangeAspect="1" noChangeArrowheads="1"/>
          </p:cNvPicPr>
          <p:nvPr/>
        </p:nvPicPr>
        <p:blipFill>
          <a:blip r:embed="rId3" cstate="print"/>
          <a:srcRect/>
          <a:stretch>
            <a:fillRect/>
          </a:stretch>
        </p:blipFill>
        <p:spPr bwMode="auto">
          <a:xfrm>
            <a:off x="381000" y="5943600"/>
            <a:ext cx="914400" cy="685800"/>
          </a:xfrm>
          <a:prstGeom prst="rect">
            <a:avLst/>
          </a:prstGeom>
          <a:noFill/>
        </p:spPr>
      </p:pic>
      <p:sp>
        <p:nvSpPr>
          <p:cNvPr id="19460" name="Text Box 4"/>
          <p:cNvSpPr txBox="1">
            <a:spLocks noChangeArrowheads="1"/>
          </p:cNvSpPr>
          <p:nvPr/>
        </p:nvSpPr>
        <p:spPr bwMode="auto">
          <a:xfrm>
            <a:off x="1600200" y="2667000"/>
            <a:ext cx="6474722" cy="646331"/>
          </a:xfrm>
          <a:prstGeom prst="rect">
            <a:avLst/>
          </a:prstGeom>
          <a:noFill/>
          <a:ln w="9525">
            <a:noFill/>
            <a:miter lim="800000"/>
            <a:headEnd/>
            <a:tailEnd/>
          </a:ln>
          <a:effectLst/>
        </p:spPr>
        <p:txBody>
          <a:bodyPr wrap="none">
            <a:spAutoFit/>
          </a:bodyPr>
          <a:lstStyle/>
          <a:p>
            <a:pPr algn="ctr"/>
            <a:r>
              <a:rPr lang="en-US" sz="3600" dirty="0"/>
              <a:t>Explain Alfred Wegener’s </a:t>
            </a:r>
            <a:r>
              <a:rPr lang="en-US" sz="3600" dirty="0" smtClean="0"/>
              <a:t>theory. </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dirty="0"/>
              <a:t>$200 Answer from </a:t>
            </a:r>
            <a:r>
              <a:rPr lang="en-US" dirty="0" smtClean="0"/>
              <a:t>C. Drift &amp; Pangaea</a:t>
            </a:r>
            <a:endParaRPr lang="en-US" dirty="0"/>
          </a:p>
        </p:txBody>
      </p:sp>
      <p:pic>
        <p:nvPicPr>
          <p:cNvPr id="48131" name="Picture 3" descr="m_button">
            <a:hlinkClick r:id="rId2" action="ppaction://hlinksldjump"/>
          </p:cNvPr>
          <p:cNvPicPr>
            <a:picLocks noChangeAspect="1" noChangeArrowheads="1"/>
          </p:cNvPicPr>
          <p:nvPr/>
        </p:nvPicPr>
        <p:blipFill>
          <a:blip r:embed="rId3" cstate="print"/>
          <a:srcRect/>
          <a:stretch>
            <a:fillRect/>
          </a:stretch>
        </p:blipFill>
        <p:spPr bwMode="auto">
          <a:xfrm>
            <a:off x="381000" y="5943600"/>
            <a:ext cx="914400" cy="685800"/>
          </a:xfrm>
          <a:prstGeom prst="rect">
            <a:avLst/>
          </a:prstGeom>
          <a:noFill/>
        </p:spPr>
      </p:pic>
      <p:sp>
        <p:nvSpPr>
          <p:cNvPr id="48132" name="Text Box 4"/>
          <p:cNvSpPr txBox="1">
            <a:spLocks noChangeArrowheads="1"/>
          </p:cNvSpPr>
          <p:nvPr/>
        </p:nvSpPr>
        <p:spPr bwMode="auto">
          <a:xfrm>
            <a:off x="304800" y="1828800"/>
            <a:ext cx="4038600" cy="3416320"/>
          </a:xfrm>
          <a:prstGeom prst="rect">
            <a:avLst/>
          </a:prstGeom>
          <a:noFill/>
          <a:ln w="9525">
            <a:noFill/>
            <a:miter lim="800000"/>
            <a:headEnd/>
            <a:tailEnd/>
          </a:ln>
          <a:effectLst/>
        </p:spPr>
        <p:txBody>
          <a:bodyPr wrap="square">
            <a:spAutoFit/>
          </a:bodyPr>
          <a:lstStyle/>
          <a:p>
            <a:pPr algn="ctr"/>
            <a:r>
              <a:rPr lang="en-US" sz="3600" dirty="0"/>
              <a:t>Wegener said all the continents were once together and then slowly drifted apart after millions and millions of years</a:t>
            </a:r>
            <a:endParaRPr lang="en-US" dirty="0"/>
          </a:p>
        </p:txBody>
      </p:sp>
      <p:pic>
        <p:nvPicPr>
          <p:cNvPr id="36866" name="Picture 2" descr="http://pubs.usgs.gov/gip/dynamic/graphics/Fig2-5globes.gif"/>
          <p:cNvPicPr>
            <a:picLocks noChangeAspect="1" noChangeArrowheads="1"/>
          </p:cNvPicPr>
          <p:nvPr/>
        </p:nvPicPr>
        <p:blipFill>
          <a:blip r:embed="rId4"/>
          <a:srcRect/>
          <a:stretch>
            <a:fillRect/>
          </a:stretch>
        </p:blipFill>
        <p:spPr bwMode="auto">
          <a:xfrm>
            <a:off x="4495800" y="1524000"/>
            <a:ext cx="3730625" cy="4652803"/>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dirty="0"/>
              <a:t>$300 Question from </a:t>
            </a:r>
            <a:r>
              <a:rPr lang="en-US" dirty="0" smtClean="0"/>
              <a:t>C. Drift &amp; Pangaea</a:t>
            </a:r>
            <a:endParaRPr lang="en-US" dirty="0"/>
          </a:p>
        </p:txBody>
      </p:sp>
      <p:pic>
        <p:nvPicPr>
          <p:cNvPr id="20483" name="Picture 3" descr="m_button">
            <a:hlinkClick r:id="rId2" action="ppaction://hlinksldjump"/>
          </p:cNvPr>
          <p:cNvPicPr>
            <a:picLocks noChangeAspect="1" noChangeArrowheads="1"/>
          </p:cNvPicPr>
          <p:nvPr/>
        </p:nvPicPr>
        <p:blipFill>
          <a:blip r:embed="rId3" cstate="print"/>
          <a:srcRect/>
          <a:stretch>
            <a:fillRect/>
          </a:stretch>
        </p:blipFill>
        <p:spPr bwMode="auto">
          <a:xfrm>
            <a:off x="381000" y="5943600"/>
            <a:ext cx="914400" cy="685800"/>
          </a:xfrm>
          <a:prstGeom prst="rect">
            <a:avLst/>
          </a:prstGeom>
          <a:noFill/>
        </p:spPr>
      </p:pic>
      <p:sp>
        <p:nvSpPr>
          <p:cNvPr id="20484" name="Text Box 4"/>
          <p:cNvSpPr txBox="1">
            <a:spLocks noChangeArrowheads="1"/>
          </p:cNvSpPr>
          <p:nvPr/>
        </p:nvSpPr>
        <p:spPr bwMode="auto">
          <a:xfrm>
            <a:off x="1371600" y="2514600"/>
            <a:ext cx="5730875" cy="1754327"/>
          </a:xfrm>
          <a:prstGeom prst="rect">
            <a:avLst/>
          </a:prstGeom>
          <a:noFill/>
          <a:ln w="9525">
            <a:noFill/>
            <a:miter lim="800000"/>
            <a:headEnd/>
            <a:tailEnd/>
          </a:ln>
          <a:effectLst/>
        </p:spPr>
        <p:txBody>
          <a:bodyPr wrap="square">
            <a:spAutoFit/>
          </a:bodyPr>
          <a:lstStyle/>
          <a:p>
            <a:pPr algn="ctr"/>
            <a:r>
              <a:rPr lang="en-US" sz="3600" dirty="0" smtClean="0"/>
              <a:t>There are pieces of evidence to support the idea of continental drift. Name 3.</a:t>
            </a:r>
            <a:endParaRPr lang="en-US" sz="3600" dirty="0"/>
          </a:p>
        </p:txBody>
      </p:sp>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US" dirty="0"/>
              <a:t>$300 Answer from </a:t>
            </a:r>
            <a:r>
              <a:rPr lang="en-US" dirty="0" smtClean="0"/>
              <a:t>C. Drift &amp; Pangaea</a:t>
            </a:r>
            <a:endParaRPr lang="en-US" dirty="0"/>
          </a:p>
        </p:txBody>
      </p:sp>
      <p:pic>
        <p:nvPicPr>
          <p:cNvPr id="49155" name="Picture 3" descr="m_button">
            <a:hlinkClick r:id="rId2" action="ppaction://hlinksldjump"/>
          </p:cNvPr>
          <p:cNvPicPr>
            <a:picLocks noChangeAspect="1" noChangeArrowheads="1"/>
          </p:cNvPicPr>
          <p:nvPr/>
        </p:nvPicPr>
        <p:blipFill>
          <a:blip r:embed="rId3" cstate="print"/>
          <a:srcRect/>
          <a:stretch>
            <a:fillRect/>
          </a:stretch>
        </p:blipFill>
        <p:spPr bwMode="auto">
          <a:xfrm>
            <a:off x="381000" y="5943600"/>
            <a:ext cx="914400" cy="685800"/>
          </a:xfrm>
          <a:prstGeom prst="rect">
            <a:avLst/>
          </a:prstGeom>
          <a:noFill/>
        </p:spPr>
      </p:pic>
      <p:sp>
        <p:nvSpPr>
          <p:cNvPr id="49156" name="Text Box 4"/>
          <p:cNvSpPr txBox="1">
            <a:spLocks noChangeArrowheads="1"/>
          </p:cNvSpPr>
          <p:nvPr/>
        </p:nvSpPr>
        <p:spPr bwMode="auto">
          <a:xfrm>
            <a:off x="609600" y="2590800"/>
            <a:ext cx="3210509" cy="2862322"/>
          </a:xfrm>
          <a:prstGeom prst="rect">
            <a:avLst/>
          </a:prstGeom>
          <a:noFill/>
          <a:ln w="9525">
            <a:noFill/>
            <a:miter lim="800000"/>
            <a:headEnd/>
            <a:tailEnd/>
          </a:ln>
          <a:effectLst/>
        </p:spPr>
        <p:txBody>
          <a:bodyPr wrap="none">
            <a:spAutoFit/>
          </a:bodyPr>
          <a:lstStyle/>
          <a:p>
            <a:r>
              <a:rPr lang="en-US" sz="3600" dirty="0" smtClean="0"/>
              <a:t>-</a:t>
            </a:r>
            <a:r>
              <a:rPr lang="en-US" sz="3600" dirty="0"/>
              <a:t>L</a:t>
            </a:r>
            <a:r>
              <a:rPr lang="en-US" sz="3600" dirty="0" smtClean="0"/>
              <a:t>andforms</a:t>
            </a:r>
            <a:endParaRPr lang="en-US" sz="3600" dirty="0" smtClean="0"/>
          </a:p>
          <a:p>
            <a:r>
              <a:rPr lang="en-US" sz="3600" dirty="0" smtClean="0"/>
              <a:t>-Sedimentation</a:t>
            </a:r>
            <a:endParaRPr lang="en-US" sz="3600" dirty="0" smtClean="0"/>
          </a:p>
          <a:p>
            <a:r>
              <a:rPr lang="en-US" sz="3600" dirty="0" smtClean="0"/>
              <a:t>-Fossils</a:t>
            </a:r>
            <a:endParaRPr lang="en-US" sz="3600" dirty="0" smtClean="0"/>
          </a:p>
          <a:p>
            <a:r>
              <a:rPr lang="en-US" sz="3600" dirty="0" smtClean="0"/>
              <a:t>-Rocks</a:t>
            </a:r>
            <a:r>
              <a:rPr lang="en-US" sz="3600" dirty="0" smtClean="0"/>
              <a:t>/</a:t>
            </a:r>
            <a:r>
              <a:rPr lang="en-US" sz="3600" dirty="0" smtClean="0"/>
              <a:t>minerals</a:t>
            </a:r>
          </a:p>
          <a:p>
            <a:r>
              <a:rPr lang="en-US" sz="3600" dirty="0" smtClean="0"/>
              <a:t>-Climate</a:t>
            </a:r>
            <a:endParaRPr lang="en-US" sz="3600" dirty="0" smtClean="0"/>
          </a:p>
        </p:txBody>
      </p:sp>
      <p:pic>
        <p:nvPicPr>
          <p:cNvPr id="34818" name="Picture 2" descr="http://science-ed.pnnl.gov/teachers/plans/Leaf_Fossil500.jpg"/>
          <p:cNvPicPr>
            <a:picLocks noChangeAspect="1" noChangeArrowheads="1"/>
          </p:cNvPicPr>
          <p:nvPr/>
        </p:nvPicPr>
        <p:blipFill>
          <a:blip r:embed="rId4"/>
          <a:srcRect/>
          <a:stretch>
            <a:fillRect/>
          </a:stretch>
        </p:blipFill>
        <p:spPr bwMode="auto">
          <a:xfrm>
            <a:off x="3962400" y="1676401"/>
            <a:ext cx="1980445" cy="1600200"/>
          </a:xfrm>
          <a:prstGeom prst="rect">
            <a:avLst/>
          </a:prstGeom>
          <a:noFill/>
        </p:spPr>
      </p:pic>
      <p:pic>
        <p:nvPicPr>
          <p:cNvPr id="34820" name="Picture 4" descr="http://library.thinkquest.org/3669/media/map1.GIF"/>
          <p:cNvPicPr>
            <a:picLocks noChangeAspect="1" noChangeArrowheads="1"/>
          </p:cNvPicPr>
          <p:nvPr/>
        </p:nvPicPr>
        <p:blipFill>
          <a:blip r:embed="rId5"/>
          <a:srcRect/>
          <a:stretch>
            <a:fillRect/>
          </a:stretch>
        </p:blipFill>
        <p:spPr bwMode="auto">
          <a:xfrm>
            <a:off x="6400800" y="1600200"/>
            <a:ext cx="2022918" cy="2057400"/>
          </a:xfrm>
          <a:prstGeom prst="rect">
            <a:avLst/>
          </a:prstGeom>
          <a:noFill/>
        </p:spPr>
      </p:pic>
      <p:pic>
        <p:nvPicPr>
          <p:cNvPr id="7" name="Picture 9" descr="http://tasaclips.com/illustrations/Evidence_from_rock.jpg"/>
          <p:cNvPicPr>
            <a:picLocks noChangeAspect="1" noChangeArrowheads="1"/>
          </p:cNvPicPr>
          <p:nvPr/>
        </p:nvPicPr>
        <p:blipFill>
          <a:blip r:embed="rId6" cstate="print"/>
          <a:srcRect/>
          <a:stretch>
            <a:fillRect/>
          </a:stretch>
        </p:blipFill>
        <p:spPr bwMode="auto">
          <a:xfrm>
            <a:off x="4038600" y="3482316"/>
            <a:ext cx="2286000" cy="2629265"/>
          </a:xfrm>
          <a:prstGeom prst="rect">
            <a:avLst/>
          </a:prstGeom>
          <a:noFill/>
          <a:ln w="9525">
            <a:noFill/>
            <a:miter lim="800000"/>
            <a:headEnd/>
            <a:tailEnd/>
          </a:ln>
        </p:spPr>
      </p:pic>
      <p:pic>
        <p:nvPicPr>
          <p:cNvPr id="8" name="Picture 2" descr="http://www.jazclass.aust.com/blog/files/drift.gif"/>
          <p:cNvPicPr>
            <a:picLocks noChangeAspect="1" noChangeArrowheads="1"/>
          </p:cNvPicPr>
          <p:nvPr/>
        </p:nvPicPr>
        <p:blipFill>
          <a:blip r:embed="rId7" cstate="print"/>
          <a:srcRect/>
          <a:stretch>
            <a:fillRect/>
          </a:stretch>
        </p:blipFill>
        <p:spPr bwMode="auto">
          <a:xfrm>
            <a:off x="6400800" y="3886200"/>
            <a:ext cx="2481036" cy="22860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dirty="0"/>
              <a:t>$400 Question from </a:t>
            </a:r>
            <a:r>
              <a:rPr lang="en-US" dirty="0" smtClean="0"/>
              <a:t>C. Drift &amp; Pangaea</a:t>
            </a:r>
            <a:endParaRPr lang="en-US" dirty="0"/>
          </a:p>
        </p:txBody>
      </p:sp>
      <p:pic>
        <p:nvPicPr>
          <p:cNvPr id="21507" name="Picture 3" descr="m_button">
            <a:hlinkClick r:id="rId2" action="ppaction://hlinksldjump"/>
          </p:cNvPr>
          <p:cNvPicPr>
            <a:picLocks noChangeAspect="1" noChangeArrowheads="1"/>
          </p:cNvPicPr>
          <p:nvPr/>
        </p:nvPicPr>
        <p:blipFill>
          <a:blip r:embed="rId3" cstate="print"/>
          <a:srcRect/>
          <a:stretch>
            <a:fillRect/>
          </a:stretch>
        </p:blipFill>
        <p:spPr bwMode="auto">
          <a:xfrm>
            <a:off x="381000" y="5943600"/>
            <a:ext cx="914400" cy="685800"/>
          </a:xfrm>
          <a:prstGeom prst="rect">
            <a:avLst/>
          </a:prstGeom>
          <a:noFill/>
        </p:spPr>
      </p:pic>
      <p:sp>
        <p:nvSpPr>
          <p:cNvPr id="21509" name="Text Box 5"/>
          <p:cNvSpPr txBox="1">
            <a:spLocks noChangeArrowheads="1"/>
          </p:cNvSpPr>
          <p:nvPr/>
        </p:nvSpPr>
        <p:spPr bwMode="auto">
          <a:xfrm>
            <a:off x="685800" y="2057400"/>
            <a:ext cx="4343400" cy="2530475"/>
          </a:xfrm>
          <a:prstGeom prst="rect">
            <a:avLst/>
          </a:prstGeom>
          <a:noFill/>
          <a:ln w="9525">
            <a:noFill/>
            <a:miter lim="800000"/>
            <a:headEnd/>
            <a:tailEnd/>
          </a:ln>
          <a:effectLst/>
        </p:spPr>
        <p:txBody>
          <a:bodyPr>
            <a:spAutoFit/>
          </a:bodyPr>
          <a:lstStyle/>
          <a:p>
            <a:pPr>
              <a:spcBef>
                <a:spcPct val="50000"/>
              </a:spcBef>
            </a:pPr>
            <a:r>
              <a:rPr lang="en-US" sz="4000" dirty="0"/>
              <a:t>Why did people not believe Alfred Wegener’s theory at the time?</a:t>
            </a:r>
          </a:p>
        </p:txBody>
      </p:sp>
      <p:pic>
        <p:nvPicPr>
          <p:cNvPr id="33794" name="Picture 2" descr="http://4.bp.blogspot.com/_De2tYCkHR9I/SfOl4n0ISmI/AAAAAAAAAGo/fJlAF9ckCfQ/S240/T071374A.jpg"/>
          <p:cNvPicPr>
            <a:picLocks noChangeAspect="1" noChangeArrowheads="1"/>
          </p:cNvPicPr>
          <p:nvPr/>
        </p:nvPicPr>
        <p:blipFill>
          <a:blip r:embed="rId4"/>
          <a:srcRect/>
          <a:stretch>
            <a:fillRect/>
          </a:stretch>
        </p:blipFill>
        <p:spPr bwMode="auto">
          <a:xfrm>
            <a:off x="5334000" y="1981200"/>
            <a:ext cx="3257550" cy="2895600"/>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n-US" dirty="0"/>
              <a:t>$400 Answer from </a:t>
            </a:r>
            <a:r>
              <a:rPr lang="en-US" dirty="0" smtClean="0"/>
              <a:t>C. Drift &amp; Pangaea</a:t>
            </a:r>
            <a:endParaRPr lang="en-US" dirty="0"/>
          </a:p>
        </p:txBody>
      </p:sp>
      <p:pic>
        <p:nvPicPr>
          <p:cNvPr id="50179" name="Picture 3" descr="m_button">
            <a:hlinkClick r:id="rId2" action="ppaction://hlinksldjump"/>
          </p:cNvPr>
          <p:cNvPicPr>
            <a:picLocks noChangeAspect="1" noChangeArrowheads="1"/>
          </p:cNvPicPr>
          <p:nvPr/>
        </p:nvPicPr>
        <p:blipFill>
          <a:blip r:embed="rId3" cstate="print"/>
          <a:srcRect/>
          <a:stretch>
            <a:fillRect/>
          </a:stretch>
        </p:blipFill>
        <p:spPr bwMode="auto">
          <a:xfrm>
            <a:off x="381000" y="5943600"/>
            <a:ext cx="914400" cy="685800"/>
          </a:xfrm>
          <a:prstGeom prst="rect">
            <a:avLst/>
          </a:prstGeom>
          <a:noFill/>
        </p:spPr>
      </p:pic>
      <p:sp>
        <p:nvSpPr>
          <p:cNvPr id="50180" name="Text Box 4"/>
          <p:cNvSpPr txBox="1">
            <a:spLocks noChangeArrowheads="1"/>
          </p:cNvSpPr>
          <p:nvPr/>
        </p:nvSpPr>
        <p:spPr bwMode="auto">
          <a:xfrm>
            <a:off x="2362200" y="2590800"/>
            <a:ext cx="5105400" cy="1739900"/>
          </a:xfrm>
          <a:prstGeom prst="rect">
            <a:avLst/>
          </a:prstGeom>
          <a:noFill/>
          <a:ln w="9525">
            <a:noFill/>
            <a:miter lim="800000"/>
            <a:headEnd/>
            <a:tailEnd/>
          </a:ln>
          <a:effectLst/>
        </p:spPr>
        <p:txBody>
          <a:bodyPr>
            <a:spAutoFit/>
          </a:bodyPr>
          <a:lstStyle/>
          <a:p>
            <a:pPr algn="ctr"/>
            <a:r>
              <a:rPr lang="en-US" sz="3600" dirty="0"/>
              <a:t>He couldn’t explain </a:t>
            </a:r>
            <a:r>
              <a:rPr lang="en-US" sz="3600" u="sng" dirty="0"/>
              <a:t>HOW</a:t>
            </a:r>
            <a:r>
              <a:rPr lang="en-US" sz="3600" dirty="0"/>
              <a:t> the continents were </a:t>
            </a:r>
            <a:r>
              <a:rPr lang="en-US" sz="3600" dirty="0" smtClean="0"/>
              <a:t>moving!</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dirty="0"/>
              <a:t>$200 Question </a:t>
            </a:r>
            <a:r>
              <a:rPr lang="en-US" dirty="0" smtClean="0"/>
              <a:t>from Plate Tectonics</a:t>
            </a:r>
            <a:endParaRPr lang="en-US" dirty="0"/>
          </a:p>
        </p:txBody>
      </p:sp>
      <p:pic>
        <p:nvPicPr>
          <p:cNvPr id="4099" name="Picture 3" descr="m_button">
            <a:hlinkClick r:id="rId2" action="ppaction://hlinksldjump"/>
          </p:cNvPr>
          <p:cNvPicPr>
            <a:picLocks noChangeAspect="1" noChangeArrowheads="1"/>
          </p:cNvPicPr>
          <p:nvPr/>
        </p:nvPicPr>
        <p:blipFill>
          <a:blip r:embed="rId3" cstate="print"/>
          <a:srcRect/>
          <a:stretch>
            <a:fillRect/>
          </a:stretch>
        </p:blipFill>
        <p:spPr bwMode="auto">
          <a:xfrm>
            <a:off x="381000" y="5943600"/>
            <a:ext cx="914400" cy="685800"/>
          </a:xfrm>
          <a:prstGeom prst="rect">
            <a:avLst/>
          </a:prstGeom>
          <a:noFill/>
        </p:spPr>
      </p:pic>
      <p:sp>
        <p:nvSpPr>
          <p:cNvPr id="4100" name="Text Box 4"/>
          <p:cNvSpPr txBox="1">
            <a:spLocks noChangeArrowheads="1"/>
          </p:cNvSpPr>
          <p:nvPr/>
        </p:nvSpPr>
        <p:spPr bwMode="auto">
          <a:xfrm>
            <a:off x="838200" y="2667000"/>
            <a:ext cx="7042150" cy="1311275"/>
          </a:xfrm>
          <a:prstGeom prst="rect">
            <a:avLst/>
          </a:prstGeom>
          <a:noFill/>
          <a:ln w="9525">
            <a:noFill/>
            <a:miter lim="800000"/>
            <a:headEnd/>
            <a:tailEnd/>
          </a:ln>
          <a:effectLst/>
        </p:spPr>
        <p:txBody>
          <a:bodyPr>
            <a:spAutoFit/>
          </a:bodyPr>
          <a:lstStyle/>
          <a:p>
            <a:r>
              <a:rPr lang="en-US" sz="4000"/>
              <a:t>Two diverging oceanic plates create this feature</a:t>
            </a:r>
          </a:p>
        </p:txBody>
      </p:sp>
      <p:pic>
        <p:nvPicPr>
          <p:cNvPr id="2" name="Picture 1"/>
          <p:cNvPicPr>
            <a:picLocks noChangeAspect="1"/>
          </p:cNvPicPr>
          <p:nvPr/>
        </p:nvPicPr>
        <p:blipFill>
          <a:blip r:embed="rId4"/>
          <a:stretch>
            <a:fillRect/>
          </a:stretch>
        </p:blipFill>
        <p:spPr>
          <a:xfrm>
            <a:off x="4953000" y="3657600"/>
            <a:ext cx="3289300" cy="24638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dirty="0"/>
              <a:t>$500 Question from </a:t>
            </a:r>
            <a:r>
              <a:rPr lang="en-US" dirty="0" smtClean="0"/>
              <a:t>C. Drift &amp; Pangaea</a:t>
            </a:r>
            <a:endParaRPr lang="en-US" dirty="0"/>
          </a:p>
        </p:txBody>
      </p:sp>
      <p:pic>
        <p:nvPicPr>
          <p:cNvPr id="22531" name="Picture 3" descr="m_button">
            <a:hlinkClick r:id="rId2" action="ppaction://hlinksldjump"/>
          </p:cNvPr>
          <p:cNvPicPr>
            <a:picLocks noChangeAspect="1" noChangeArrowheads="1"/>
          </p:cNvPicPr>
          <p:nvPr/>
        </p:nvPicPr>
        <p:blipFill>
          <a:blip r:embed="rId3" cstate="print"/>
          <a:srcRect/>
          <a:stretch>
            <a:fillRect/>
          </a:stretch>
        </p:blipFill>
        <p:spPr bwMode="auto">
          <a:xfrm>
            <a:off x="381000" y="5943600"/>
            <a:ext cx="914400" cy="685800"/>
          </a:xfrm>
          <a:prstGeom prst="rect">
            <a:avLst/>
          </a:prstGeom>
          <a:noFill/>
        </p:spPr>
      </p:pic>
      <p:sp>
        <p:nvSpPr>
          <p:cNvPr id="22532" name="Text Box 4"/>
          <p:cNvSpPr txBox="1">
            <a:spLocks noChangeArrowheads="1"/>
          </p:cNvSpPr>
          <p:nvPr/>
        </p:nvSpPr>
        <p:spPr bwMode="auto">
          <a:xfrm>
            <a:off x="1143000" y="1889125"/>
            <a:ext cx="6629400" cy="3785652"/>
          </a:xfrm>
          <a:prstGeom prst="rect">
            <a:avLst/>
          </a:prstGeom>
          <a:noFill/>
          <a:ln w="9525">
            <a:noFill/>
            <a:miter lim="800000"/>
            <a:headEnd/>
            <a:tailEnd/>
          </a:ln>
          <a:effectLst/>
        </p:spPr>
        <p:txBody>
          <a:bodyPr>
            <a:spAutoFit/>
          </a:bodyPr>
          <a:lstStyle/>
          <a:p>
            <a:r>
              <a:rPr lang="en-US" sz="4000" dirty="0"/>
              <a:t>What is the name of the scientist who came up with the theory that helped </a:t>
            </a:r>
            <a:r>
              <a:rPr lang="en-US" sz="4000" b="1" u="sng" dirty="0"/>
              <a:t>explain </a:t>
            </a:r>
            <a:r>
              <a:rPr lang="en-US" sz="4000" dirty="0"/>
              <a:t>continental drift. </a:t>
            </a:r>
          </a:p>
          <a:p>
            <a:r>
              <a:rPr lang="en-US" sz="4000" dirty="0" smtClean="0">
                <a:solidFill>
                  <a:srgbClr val="FF0066"/>
                </a:solidFill>
              </a:rPr>
              <a:t>For </a:t>
            </a:r>
            <a:r>
              <a:rPr lang="en-US" sz="4000" dirty="0">
                <a:solidFill>
                  <a:srgbClr val="FF0066"/>
                </a:solidFill>
              </a:rPr>
              <a:t>an extra </a:t>
            </a:r>
            <a:r>
              <a:rPr lang="en-US" sz="4000" dirty="0" smtClean="0">
                <a:solidFill>
                  <a:srgbClr val="FF0066"/>
                </a:solidFill>
              </a:rPr>
              <a:t>$200</a:t>
            </a:r>
            <a:endParaRPr lang="en-US" sz="4000" dirty="0">
              <a:solidFill>
                <a:srgbClr val="FF0066"/>
              </a:solidFill>
            </a:endParaRPr>
          </a:p>
          <a:p>
            <a:r>
              <a:rPr lang="en-US" sz="4000" dirty="0"/>
              <a:t>What is his theory?</a:t>
            </a:r>
          </a:p>
        </p:txBody>
      </p:sp>
    </p:spTree>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en-US" dirty="0"/>
              <a:t>$500 Answer from </a:t>
            </a:r>
            <a:r>
              <a:rPr lang="en-US" dirty="0" smtClean="0"/>
              <a:t>C. Drift &amp; Pangaea</a:t>
            </a:r>
            <a:endParaRPr lang="en-US" dirty="0"/>
          </a:p>
        </p:txBody>
      </p:sp>
      <p:pic>
        <p:nvPicPr>
          <p:cNvPr id="51203" name="Picture 3" descr="m_button">
            <a:hlinkClick r:id="rId2" action="ppaction://hlinksldjump"/>
          </p:cNvPr>
          <p:cNvPicPr>
            <a:picLocks noChangeAspect="1" noChangeArrowheads="1"/>
          </p:cNvPicPr>
          <p:nvPr/>
        </p:nvPicPr>
        <p:blipFill>
          <a:blip r:embed="rId3" cstate="print"/>
          <a:srcRect/>
          <a:stretch>
            <a:fillRect/>
          </a:stretch>
        </p:blipFill>
        <p:spPr bwMode="auto">
          <a:xfrm>
            <a:off x="381000" y="5943600"/>
            <a:ext cx="914400" cy="685800"/>
          </a:xfrm>
          <a:prstGeom prst="rect">
            <a:avLst/>
          </a:prstGeom>
          <a:noFill/>
        </p:spPr>
      </p:pic>
      <p:sp>
        <p:nvSpPr>
          <p:cNvPr id="51204" name="Text Box 4"/>
          <p:cNvSpPr txBox="1">
            <a:spLocks noChangeArrowheads="1"/>
          </p:cNvSpPr>
          <p:nvPr/>
        </p:nvSpPr>
        <p:spPr bwMode="auto">
          <a:xfrm>
            <a:off x="1219200" y="1752600"/>
            <a:ext cx="6324600" cy="4359275"/>
          </a:xfrm>
          <a:prstGeom prst="rect">
            <a:avLst/>
          </a:prstGeom>
          <a:noFill/>
          <a:ln w="9525">
            <a:noFill/>
            <a:miter lim="800000"/>
            <a:headEnd/>
            <a:tailEnd/>
          </a:ln>
          <a:effectLst/>
        </p:spPr>
        <p:txBody>
          <a:bodyPr>
            <a:spAutoFit/>
          </a:bodyPr>
          <a:lstStyle/>
          <a:p>
            <a:r>
              <a:rPr lang="en-US" sz="4000" dirty="0"/>
              <a:t>Harry Hess</a:t>
            </a:r>
          </a:p>
          <a:p>
            <a:r>
              <a:rPr lang="en-US" sz="4000" dirty="0" smtClean="0">
                <a:solidFill>
                  <a:srgbClr val="FF0066"/>
                </a:solidFill>
              </a:rPr>
              <a:t>Bonus</a:t>
            </a:r>
            <a:endParaRPr lang="en-US" sz="4000" dirty="0">
              <a:solidFill>
                <a:srgbClr val="FF0066"/>
              </a:solidFill>
            </a:endParaRPr>
          </a:p>
          <a:p>
            <a:r>
              <a:rPr lang="en-US" sz="4000" dirty="0"/>
              <a:t>Hess said that the sea floor (and continents) moved like a conveyor belt between the mid-ocean ridge and </a:t>
            </a:r>
            <a:r>
              <a:rPr lang="en-US" sz="4000" dirty="0" err="1"/>
              <a:t>subduction</a:t>
            </a:r>
            <a:r>
              <a:rPr lang="en-US" sz="4000" dirty="0"/>
              <a:t> zones</a:t>
            </a:r>
          </a:p>
        </p:txBody>
      </p:sp>
    </p:spTree>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dirty="0"/>
              <a:t>$100 Question from </a:t>
            </a:r>
            <a:r>
              <a:rPr lang="en-US" dirty="0" smtClean="0"/>
              <a:t>Mixed Bag</a:t>
            </a:r>
            <a:endParaRPr lang="en-US" dirty="0"/>
          </a:p>
        </p:txBody>
      </p:sp>
      <p:pic>
        <p:nvPicPr>
          <p:cNvPr id="23555" name="Picture 3" descr="m_button">
            <a:hlinkClick r:id="rId2" action="ppaction://hlinksldjump"/>
          </p:cNvPr>
          <p:cNvPicPr>
            <a:picLocks noChangeAspect="1" noChangeArrowheads="1"/>
          </p:cNvPicPr>
          <p:nvPr/>
        </p:nvPicPr>
        <p:blipFill>
          <a:blip r:embed="rId3" cstate="print"/>
          <a:srcRect/>
          <a:stretch>
            <a:fillRect/>
          </a:stretch>
        </p:blipFill>
        <p:spPr bwMode="auto">
          <a:xfrm>
            <a:off x="381000" y="5943600"/>
            <a:ext cx="914400" cy="685800"/>
          </a:xfrm>
          <a:prstGeom prst="rect">
            <a:avLst/>
          </a:prstGeom>
          <a:noFill/>
        </p:spPr>
      </p:pic>
      <p:sp>
        <p:nvSpPr>
          <p:cNvPr id="23556" name="Text Box 4"/>
          <p:cNvSpPr txBox="1">
            <a:spLocks noChangeArrowheads="1"/>
          </p:cNvSpPr>
          <p:nvPr/>
        </p:nvSpPr>
        <p:spPr bwMode="auto">
          <a:xfrm>
            <a:off x="2438400" y="2438400"/>
            <a:ext cx="4084638" cy="1323439"/>
          </a:xfrm>
          <a:prstGeom prst="rect">
            <a:avLst/>
          </a:prstGeom>
          <a:noFill/>
          <a:ln w="9525">
            <a:noFill/>
            <a:miter lim="800000"/>
            <a:headEnd/>
            <a:tailEnd/>
          </a:ln>
          <a:effectLst/>
        </p:spPr>
        <p:txBody>
          <a:bodyPr>
            <a:spAutoFit/>
          </a:bodyPr>
          <a:lstStyle/>
          <a:p>
            <a:r>
              <a:rPr lang="en-US" sz="4000" dirty="0" smtClean="0"/>
              <a:t>What is the largest state in the U.S.?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en-US" dirty="0"/>
              <a:t>$100 Answer from </a:t>
            </a:r>
            <a:r>
              <a:rPr lang="en-US" dirty="0" smtClean="0"/>
              <a:t>Mixed Bag</a:t>
            </a:r>
            <a:endParaRPr lang="en-US" dirty="0"/>
          </a:p>
        </p:txBody>
      </p:sp>
      <p:pic>
        <p:nvPicPr>
          <p:cNvPr id="52227" name="Picture 3" descr="m_button">
            <a:hlinkClick r:id="rId2" action="ppaction://hlinksldjump"/>
          </p:cNvPr>
          <p:cNvPicPr>
            <a:picLocks noChangeAspect="1" noChangeArrowheads="1"/>
          </p:cNvPicPr>
          <p:nvPr/>
        </p:nvPicPr>
        <p:blipFill>
          <a:blip r:embed="rId3" cstate="print"/>
          <a:srcRect/>
          <a:stretch>
            <a:fillRect/>
          </a:stretch>
        </p:blipFill>
        <p:spPr bwMode="auto">
          <a:xfrm>
            <a:off x="381000" y="5943600"/>
            <a:ext cx="914400" cy="685800"/>
          </a:xfrm>
          <a:prstGeom prst="rect">
            <a:avLst/>
          </a:prstGeom>
          <a:noFill/>
        </p:spPr>
      </p:pic>
      <p:sp>
        <p:nvSpPr>
          <p:cNvPr id="52228" name="Text Box 4"/>
          <p:cNvSpPr txBox="1">
            <a:spLocks noChangeArrowheads="1"/>
          </p:cNvSpPr>
          <p:nvPr/>
        </p:nvSpPr>
        <p:spPr bwMode="auto">
          <a:xfrm>
            <a:off x="1295400" y="3124200"/>
            <a:ext cx="6391275" cy="769441"/>
          </a:xfrm>
          <a:prstGeom prst="rect">
            <a:avLst/>
          </a:prstGeom>
          <a:noFill/>
          <a:ln w="9525">
            <a:noFill/>
            <a:miter lim="800000"/>
            <a:headEnd/>
            <a:tailEnd/>
          </a:ln>
          <a:effectLst/>
        </p:spPr>
        <p:txBody>
          <a:bodyPr>
            <a:spAutoFit/>
          </a:bodyPr>
          <a:lstStyle/>
          <a:p>
            <a:pPr algn="r"/>
            <a:r>
              <a:rPr lang="en-US" sz="4000" dirty="0" smtClean="0"/>
              <a:t>                    </a:t>
            </a:r>
            <a:r>
              <a:rPr lang="en-US" sz="4400" dirty="0" smtClean="0"/>
              <a:t>Alaska</a:t>
            </a:r>
            <a:endParaRPr lang="en-US" sz="4400" dirty="0"/>
          </a:p>
        </p:txBody>
      </p:sp>
      <p:pic>
        <p:nvPicPr>
          <p:cNvPr id="28674" name="Picture 2" descr="http://www.yachtalaska.com/photos/maps/ASA_usa_alaska.jpg"/>
          <p:cNvPicPr>
            <a:picLocks noChangeAspect="1" noChangeArrowheads="1"/>
          </p:cNvPicPr>
          <p:nvPr/>
        </p:nvPicPr>
        <p:blipFill>
          <a:blip r:embed="rId4"/>
          <a:srcRect l="2985" b="6775"/>
          <a:stretch>
            <a:fillRect/>
          </a:stretch>
        </p:blipFill>
        <p:spPr bwMode="auto">
          <a:xfrm>
            <a:off x="381000" y="1828800"/>
            <a:ext cx="4953000" cy="3276600"/>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dirty="0"/>
              <a:t>$200 Question from </a:t>
            </a:r>
            <a:r>
              <a:rPr lang="en-US" dirty="0" smtClean="0"/>
              <a:t>Mixed Bag</a:t>
            </a:r>
            <a:endParaRPr lang="en-US" dirty="0"/>
          </a:p>
        </p:txBody>
      </p:sp>
      <p:pic>
        <p:nvPicPr>
          <p:cNvPr id="25603" name="Picture 3" descr="m_button">
            <a:hlinkClick r:id="rId2" action="ppaction://hlinksldjump"/>
          </p:cNvPr>
          <p:cNvPicPr>
            <a:picLocks noChangeAspect="1" noChangeArrowheads="1"/>
          </p:cNvPicPr>
          <p:nvPr/>
        </p:nvPicPr>
        <p:blipFill>
          <a:blip r:embed="rId3" cstate="print"/>
          <a:srcRect/>
          <a:stretch>
            <a:fillRect/>
          </a:stretch>
        </p:blipFill>
        <p:spPr bwMode="auto">
          <a:xfrm>
            <a:off x="381000" y="5943600"/>
            <a:ext cx="914400" cy="685800"/>
          </a:xfrm>
          <a:prstGeom prst="rect">
            <a:avLst/>
          </a:prstGeom>
          <a:noFill/>
        </p:spPr>
      </p:pic>
      <p:sp>
        <p:nvSpPr>
          <p:cNvPr id="25604" name="Text Box 4"/>
          <p:cNvSpPr txBox="1">
            <a:spLocks noChangeArrowheads="1"/>
          </p:cNvSpPr>
          <p:nvPr/>
        </p:nvSpPr>
        <p:spPr bwMode="auto">
          <a:xfrm>
            <a:off x="1066800" y="2209800"/>
            <a:ext cx="7239000" cy="1323439"/>
          </a:xfrm>
          <a:prstGeom prst="rect">
            <a:avLst/>
          </a:prstGeom>
          <a:noFill/>
          <a:ln w="9525">
            <a:noFill/>
            <a:miter lim="800000"/>
            <a:headEnd/>
            <a:tailEnd/>
          </a:ln>
          <a:effectLst/>
        </p:spPr>
        <p:txBody>
          <a:bodyPr>
            <a:spAutoFit/>
          </a:bodyPr>
          <a:lstStyle/>
          <a:p>
            <a:pPr algn="ctr"/>
            <a:r>
              <a:rPr lang="en-US" sz="4000" dirty="0"/>
              <a:t>Which fruit was forbidden for Hawaiian women to eat by </a:t>
            </a:r>
            <a:r>
              <a:rPr lang="en-US" sz="4000" dirty="0" smtClean="0"/>
              <a:t>law?</a:t>
            </a:r>
            <a:endParaRPr lang="en-US" sz="4000" dirty="0"/>
          </a:p>
        </p:txBody>
      </p:sp>
    </p:spTree>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US" dirty="0"/>
              <a:t>$200 Answer from </a:t>
            </a:r>
            <a:r>
              <a:rPr lang="en-US" dirty="0" smtClean="0"/>
              <a:t>Mixed Bag</a:t>
            </a:r>
            <a:endParaRPr lang="en-US" dirty="0"/>
          </a:p>
        </p:txBody>
      </p:sp>
      <p:pic>
        <p:nvPicPr>
          <p:cNvPr id="53251" name="Picture 3" descr="m_button">
            <a:hlinkClick r:id="rId2" action="ppaction://hlinksldjump"/>
          </p:cNvPr>
          <p:cNvPicPr>
            <a:picLocks noChangeAspect="1" noChangeArrowheads="1"/>
          </p:cNvPicPr>
          <p:nvPr/>
        </p:nvPicPr>
        <p:blipFill>
          <a:blip r:embed="rId3" cstate="print"/>
          <a:srcRect/>
          <a:stretch>
            <a:fillRect/>
          </a:stretch>
        </p:blipFill>
        <p:spPr bwMode="auto">
          <a:xfrm>
            <a:off x="381000" y="5943600"/>
            <a:ext cx="914400" cy="685800"/>
          </a:xfrm>
          <a:prstGeom prst="rect">
            <a:avLst/>
          </a:prstGeom>
          <a:noFill/>
        </p:spPr>
      </p:pic>
      <p:sp>
        <p:nvSpPr>
          <p:cNvPr id="53252" name="Text Box 4"/>
          <p:cNvSpPr txBox="1">
            <a:spLocks noChangeArrowheads="1"/>
          </p:cNvSpPr>
          <p:nvPr/>
        </p:nvSpPr>
        <p:spPr bwMode="auto">
          <a:xfrm>
            <a:off x="1600200" y="2362200"/>
            <a:ext cx="1922321" cy="707886"/>
          </a:xfrm>
          <a:prstGeom prst="rect">
            <a:avLst/>
          </a:prstGeom>
          <a:noFill/>
          <a:ln w="9525">
            <a:noFill/>
            <a:miter lim="800000"/>
            <a:headEnd/>
            <a:tailEnd/>
          </a:ln>
          <a:effectLst/>
        </p:spPr>
        <p:txBody>
          <a:bodyPr wrap="none">
            <a:spAutoFit/>
          </a:bodyPr>
          <a:lstStyle/>
          <a:p>
            <a:r>
              <a:rPr lang="en-US" sz="4000" dirty="0" smtClean="0"/>
              <a:t>Coconut</a:t>
            </a:r>
            <a:endParaRPr lang="en-US" sz="2800" dirty="0"/>
          </a:p>
        </p:txBody>
      </p:sp>
      <p:pic>
        <p:nvPicPr>
          <p:cNvPr id="26626" name="Picture 2" descr="http://www.druera.com/shopping/images/coconut_monkey.jpg"/>
          <p:cNvPicPr>
            <a:picLocks noChangeAspect="1" noChangeArrowheads="1"/>
          </p:cNvPicPr>
          <p:nvPr/>
        </p:nvPicPr>
        <p:blipFill>
          <a:blip r:embed="rId4"/>
          <a:srcRect/>
          <a:stretch>
            <a:fillRect/>
          </a:stretch>
        </p:blipFill>
        <p:spPr bwMode="auto">
          <a:xfrm>
            <a:off x="4419600" y="1905000"/>
            <a:ext cx="3771900" cy="3771900"/>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dirty="0"/>
              <a:t>$300 Question from </a:t>
            </a:r>
            <a:r>
              <a:rPr lang="en-US" dirty="0" smtClean="0"/>
              <a:t>Mixed Bag</a:t>
            </a:r>
            <a:endParaRPr lang="en-US" dirty="0"/>
          </a:p>
        </p:txBody>
      </p:sp>
      <p:pic>
        <p:nvPicPr>
          <p:cNvPr id="26627" name="Picture 3" descr="m_button">
            <a:hlinkClick r:id="rId2" action="ppaction://hlinksldjump"/>
          </p:cNvPr>
          <p:cNvPicPr>
            <a:picLocks noChangeAspect="1" noChangeArrowheads="1"/>
          </p:cNvPicPr>
          <p:nvPr/>
        </p:nvPicPr>
        <p:blipFill>
          <a:blip r:embed="rId3" cstate="print"/>
          <a:srcRect/>
          <a:stretch>
            <a:fillRect/>
          </a:stretch>
        </p:blipFill>
        <p:spPr bwMode="auto">
          <a:xfrm>
            <a:off x="381000" y="5943600"/>
            <a:ext cx="914400" cy="685800"/>
          </a:xfrm>
          <a:prstGeom prst="rect">
            <a:avLst/>
          </a:prstGeom>
          <a:noFill/>
        </p:spPr>
      </p:pic>
      <p:sp>
        <p:nvSpPr>
          <p:cNvPr id="26628" name="Text Box 4"/>
          <p:cNvSpPr txBox="1">
            <a:spLocks noChangeArrowheads="1"/>
          </p:cNvSpPr>
          <p:nvPr/>
        </p:nvSpPr>
        <p:spPr bwMode="auto">
          <a:xfrm>
            <a:off x="228600" y="3048000"/>
            <a:ext cx="5638800" cy="1200329"/>
          </a:xfrm>
          <a:prstGeom prst="rect">
            <a:avLst/>
          </a:prstGeom>
          <a:noFill/>
          <a:ln w="9525">
            <a:noFill/>
            <a:miter lim="800000"/>
            <a:headEnd/>
            <a:tailEnd/>
          </a:ln>
          <a:effectLst/>
        </p:spPr>
        <p:txBody>
          <a:bodyPr>
            <a:spAutoFit/>
          </a:bodyPr>
          <a:lstStyle/>
          <a:p>
            <a:pPr algn="ctr"/>
            <a:r>
              <a:rPr lang="en-US" sz="3600" dirty="0" smtClean="0"/>
              <a:t>Dust is comprised mainly of what type of particles?</a:t>
            </a:r>
            <a:endParaRPr lang="en-US" sz="3600" dirty="0"/>
          </a:p>
        </p:txBody>
      </p:sp>
      <p:pic>
        <p:nvPicPr>
          <p:cNvPr id="25604" name="Picture 4" descr="http://media-cdn.tripadvisor.com/media/photo-s/01/23/82/60/thick-dust-on-top-of.jpg"/>
          <p:cNvPicPr>
            <a:picLocks noChangeAspect="1" noChangeArrowheads="1"/>
          </p:cNvPicPr>
          <p:nvPr/>
        </p:nvPicPr>
        <p:blipFill>
          <a:blip r:embed="rId4"/>
          <a:srcRect t="2500" r="32582"/>
          <a:stretch>
            <a:fillRect/>
          </a:stretch>
        </p:blipFill>
        <p:spPr bwMode="auto">
          <a:xfrm>
            <a:off x="5768502" y="1981200"/>
            <a:ext cx="2918298" cy="3810000"/>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dirty="0"/>
              <a:t>$300 Answer from </a:t>
            </a:r>
            <a:r>
              <a:rPr lang="en-US" dirty="0" smtClean="0"/>
              <a:t>Mixed Bag</a:t>
            </a:r>
            <a:endParaRPr lang="en-US" dirty="0"/>
          </a:p>
        </p:txBody>
      </p:sp>
      <p:pic>
        <p:nvPicPr>
          <p:cNvPr id="54275" name="Picture 3" descr="m_button">
            <a:hlinkClick r:id="rId2" action="ppaction://hlinksldjump"/>
          </p:cNvPr>
          <p:cNvPicPr>
            <a:picLocks noChangeAspect="1" noChangeArrowheads="1"/>
          </p:cNvPicPr>
          <p:nvPr/>
        </p:nvPicPr>
        <p:blipFill>
          <a:blip r:embed="rId3" cstate="print"/>
          <a:srcRect/>
          <a:stretch>
            <a:fillRect/>
          </a:stretch>
        </p:blipFill>
        <p:spPr bwMode="auto">
          <a:xfrm>
            <a:off x="381000" y="5943600"/>
            <a:ext cx="914400" cy="685800"/>
          </a:xfrm>
          <a:prstGeom prst="rect">
            <a:avLst/>
          </a:prstGeom>
          <a:noFill/>
        </p:spPr>
      </p:pic>
      <p:sp>
        <p:nvSpPr>
          <p:cNvPr id="54276" name="Text Box 4"/>
          <p:cNvSpPr txBox="1">
            <a:spLocks noChangeArrowheads="1"/>
          </p:cNvSpPr>
          <p:nvPr/>
        </p:nvSpPr>
        <p:spPr bwMode="auto">
          <a:xfrm>
            <a:off x="990600" y="1828800"/>
            <a:ext cx="6324600" cy="2554545"/>
          </a:xfrm>
          <a:prstGeom prst="rect">
            <a:avLst/>
          </a:prstGeom>
          <a:noFill/>
          <a:ln w="9525">
            <a:noFill/>
            <a:miter lim="800000"/>
            <a:headEnd/>
            <a:tailEnd/>
          </a:ln>
          <a:effectLst/>
        </p:spPr>
        <p:txBody>
          <a:bodyPr>
            <a:spAutoFit/>
          </a:bodyPr>
          <a:lstStyle/>
          <a:p>
            <a:pPr algn="ctr"/>
            <a:r>
              <a:rPr lang="en-US" sz="4000" b="1" dirty="0" smtClean="0"/>
              <a:t>Dead skin!</a:t>
            </a:r>
          </a:p>
          <a:p>
            <a:pPr algn="ctr"/>
            <a:r>
              <a:rPr lang="en-US" sz="4000" dirty="0" smtClean="0"/>
              <a:t>It also contains organic matter, dirt, fibers, and other tiny particles.</a:t>
            </a:r>
            <a:endParaRPr lang="en-US" sz="4000" dirty="0"/>
          </a:p>
        </p:txBody>
      </p:sp>
    </p:spTree>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dirty="0"/>
              <a:t>$400 Question from </a:t>
            </a:r>
            <a:r>
              <a:rPr lang="en-US" dirty="0" smtClean="0"/>
              <a:t>Mixed Bag</a:t>
            </a:r>
            <a:endParaRPr lang="en-US" dirty="0"/>
          </a:p>
        </p:txBody>
      </p:sp>
      <p:pic>
        <p:nvPicPr>
          <p:cNvPr id="27651" name="Picture 3" descr="m_button">
            <a:hlinkClick r:id="rId2" action="ppaction://hlinksldjump"/>
          </p:cNvPr>
          <p:cNvPicPr>
            <a:picLocks noChangeAspect="1" noChangeArrowheads="1"/>
          </p:cNvPicPr>
          <p:nvPr/>
        </p:nvPicPr>
        <p:blipFill>
          <a:blip r:embed="rId3" cstate="print"/>
          <a:srcRect/>
          <a:stretch>
            <a:fillRect/>
          </a:stretch>
        </p:blipFill>
        <p:spPr bwMode="auto">
          <a:xfrm>
            <a:off x="381000" y="5943600"/>
            <a:ext cx="914400" cy="685800"/>
          </a:xfrm>
          <a:prstGeom prst="rect">
            <a:avLst/>
          </a:prstGeom>
          <a:noFill/>
        </p:spPr>
      </p:pic>
      <p:sp>
        <p:nvSpPr>
          <p:cNvPr id="27652" name="Text Box 4"/>
          <p:cNvSpPr txBox="1">
            <a:spLocks noChangeArrowheads="1"/>
          </p:cNvSpPr>
          <p:nvPr/>
        </p:nvSpPr>
        <p:spPr bwMode="auto">
          <a:xfrm>
            <a:off x="762000" y="2286000"/>
            <a:ext cx="6400800" cy="701675"/>
          </a:xfrm>
          <a:prstGeom prst="rect">
            <a:avLst/>
          </a:prstGeom>
          <a:noFill/>
          <a:ln w="9525">
            <a:noFill/>
            <a:miter lim="800000"/>
            <a:headEnd/>
            <a:tailEnd/>
          </a:ln>
          <a:effectLst/>
        </p:spPr>
        <p:txBody>
          <a:bodyPr>
            <a:spAutoFit/>
          </a:bodyPr>
          <a:lstStyle/>
          <a:p>
            <a:endParaRPr lang="en-US" sz="4000"/>
          </a:p>
        </p:txBody>
      </p:sp>
      <p:sp>
        <p:nvSpPr>
          <p:cNvPr id="27653" name="Text Box 5"/>
          <p:cNvSpPr txBox="1">
            <a:spLocks noChangeArrowheads="1"/>
          </p:cNvSpPr>
          <p:nvPr/>
        </p:nvSpPr>
        <p:spPr bwMode="auto">
          <a:xfrm>
            <a:off x="1828800" y="2743200"/>
            <a:ext cx="5410200" cy="1754326"/>
          </a:xfrm>
          <a:prstGeom prst="rect">
            <a:avLst/>
          </a:prstGeom>
          <a:noFill/>
          <a:ln w="9525">
            <a:noFill/>
            <a:miter lim="800000"/>
            <a:headEnd/>
            <a:tailEnd/>
          </a:ln>
          <a:effectLst/>
        </p:spPr>
        <p:txBody>
          <a:bodyPr>
            <a:spAutoFit/>
          </a:bodyPr>
          <a:lstStyle/>
          <a:p>
            <a:pPr algn="ctr">
              <a:spcBef>
                <a:spcPct val="50000"/>
              </a:spcBef>
            </a:pPr>
            <a:r>
              <a:rPr lang="en-US" sz="3600" dirty="0" smtClean="0"/>
              <a:t>Which muscle in the human body is strongest relative to its size?</a:t>
            </a:r>
            <a:endParaRPr lang="en-US" sz="3600" dirty="0"/>
          </a:p>
        </p:txBody>
      </p:sp>
    </p:spTree>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US" dirty="0"/>
              <a:t>$400 Answer from </a:t>
            </a:r>
            <a:r>
              <a:rPr lang="en-US" dirty="0" smtClean="0"/>
              <a:t>Mixed Bag</a:t>
            </a:r>
            <a:endParaRPr lang="en-US" dirty="0"/>
          </a:p>
        </p:txBody>
      </p:sp>
      <p:pic>
        <p:nvPicPr>
          <p:cNvPr id="55299" name="Picture 3" descr="m_button">
            <a:hlinkClick r:id="rId2" action="ppaction://hlinksldjump"/>
          </p:cNvPr>
          <p:cNvPicPr>
            <a:picLocks noChangeAspect="1" noChangeArrowheads="1"/>
          </p:cNvPicPr>
          <p:nvPr/>
        </p:nvPicPr>
        <p:blipFill>
          <a:blip r:embed="rId3" cstate="print"/>
          <a:srcRect/>
          <a:stretch>
            <a:fillRect/>
          </a:stretch>
        </p:blipFill>
        <p:spPr bwMode="auto">
          <a:xfrm>
            <a:off x="381000" y="5943600"/>
            <a:ext cx="914400" cy="685800"/>
          </a:xfrm>
          <a:prstGeom prst="rect">
            <a:avLst/>
          </a:prstGeom>
          <a:noFill/>
        </p:spPr>
      </p:pic>
      <p:sp>
        <p:nvSpPr>
          <p:cNvPr id="55300" name="Text Box 4"/>
          <p:cNvSpPr txBox="1">
            <a:spLocks noChangeArrowheads="1"/>
          </p:cNvSpPr>
          <p:nvPr/>
        </p:nvSpPr>
        <p:spPr bwMode="auto">
          <a:xfrm>
            <a:off x="2514600" y="3352800"/>
            <a:ext cx="6019800" cy="2862322"/>
          </a:xfrm>
          <a:prstGeom prst="rect">
            <a:avLst/>
          </a:prstGeom>
          <a:noFill/>
          <a:ln w="9525">
            <a:noFill/>
            <a:miter lim="800000"/>
            <a:headEnd/>
            <a:tailEnd/>
          </a:ln>
          <a:effectLst/>
        </p:spPr>
        <p:txBody>
          <a:bodyPr>
            <a:spAutoFit/>
          </a:bodyPr>
          <a:lstStyle/>
          <a:p>
            <a:pPr algn="ctr"/>
            <a:r>
              <a:rPr lang="en-US" sz="4000" dirty="0" smtClean="0"/>
              <a:t>Tongue!</a:t>
            </a:r>
          </a:p>
          <a:p>
            <a:pPr algn="ctr"/>
            <a:r>
              <a:rPr lang="en-US" sz="2800" dirty="0" smtClean="0"/>
              <a:t> </a:t>
            </a:r>
            <a:r>
              <a:rPr lang="en-US" sz="2800" dirty="0"/>
              <a:t>The tongue is the strongest muscle relative to its size. Each taste bud on your tongue only lasts about ten days. Tongues are much like fingerprints, no tongue is the same!</a:t>
            </a:r>
          </a:p>
        </p:txBody>
      </p:sp>
      <p:pic>
        <p:nvPicPr>
          <p:cNvPr id="22530" name="Picture 2" descr="http://profile.ak.fbcdn.net/hprofile-ak-snc4/41575_324440079873_5372166_n.jpg"/>
          <p:cNvPicPr>
            <a:picLocks noChangeAspect="1" noChangeArrowheads="1"/>
          </p:cNvPicPr>
          <p:nvPr/>
        </p:nvPicPr>
        <p:blipFill>
          <a:blip r:embed="rId4"/>
          <a:srcRect/>
          <a:stretch>
            <a:fillRect/>
          </a:stretch>
        </p:blipFill>
        <p:spPr bwMode="auto">
          <a:xfrm>
            <a:off x="838200" y="1676400"/>
            <a:ext cx="2800350" cy="2090930"/>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dirty="0"/>
              <a:t>$200 Answer from </a:t>
            </a:r>
            <a:r>
              <a:rPr lang="en-US" dirty="0" smtClean="0"/>
              <a:t>Plate Tectonics</a:t>
            </a:r>
            <a:endParaRPr lang="en-US" dirty="0"/>
          </a:p>
        </p:txBody>
      </p:sp>
      <p:pic>
        <p:nvPicPr>
          <p:cNvPr id="31747" name="Picture 3" descr="m_button">
            <a:hlinkClick r:id="rId2" action="ppaction://hlinksldjump"/>
          </p:cNvPr>
          <p:cNvPicPr>
            <a:picLocks noChangeAspect="1" noChangeArrowheads="1"/>
          </p:cNvPicPr>
          <p:nvPr/>
        </p:nvPicPr>
        <p:blipFill>
          <a:blip r:embed="rId3" cstate="print"/>
          <a:srcRect/>
          <a:stretch>
            <a:fillRect/>
          </a:stretch>
        </p:blipFill>
        <p:spPr bwMode="auto">
          <a:xfrm>
            <a:off x="381000" y="5943600"/>
            <a:ext cx="914400" cy="685800"/>
          </a:xfrm>
          <a:prstGeom prst="rect">
            <a:avLst/>
          </a:prstGeom>
          <a:noFill/>
        </p:spPr>
      </p:pic>
      <p:sp>
        <p:nvSpPr>
          <p:cNvPr id="31748" name="Text Box 4"/>
          <p:cNvSpPr txBox="1">
            <a:spLocks noChangeArrowheads="1"/>
          </p:cNvSpPr>
          <p:nvPr/>
        </p:nvSpPr>
        <p:spPr bwMode="auto">
          <a:xfrm>
            <a:off x="1219200" y="1600200"/>
            <a:ext cx="6238875" cy="823913"/>
          </a:xfrm>
          <a:prstGeom prst="rect">
            <a:avLst/>
          </a:prstGeom>
          <a:noFill/>
          <a:ln w="9525">
            <a:noFill/>
            <a:miter lim="800000"/>
            <a:headEnd/>
            <a:tailEnd/>
          </a:ln>
          <a:effectLst/>
        </p:spPr>
        <p:txBody>
          <a:bodyPr>
            <a:spAutoFit/>
          </a:bodyPr>
          <a:lstStyle/>
          <a:p>
            <a:r>
              <a:rPr lang="en-US" sz="4800" dirty="0"/>
              <a:t>Mid-ocean ridge</a:t>
            </a:r>
          </a:p>
        </p:txBody>
      </p:sp>
      <p:pic>
        <p:nvPicPr>
          <p:cNvPr id="2" name="Picture 1"/>
          <p:cNvPicPr>
            <a:picLocks noChangeAspect="1"/>
          </p:cNvPicPr>
          <p:nvPr/>
        </p:nvPicPr>
        <p:blipFill>
          <a:blip r:embed="rId4"/>
          <a:stretch>
            <a:fillRect/>
          </a:stretch>
        </p:blipFill>
        <p:spPr>
          <a:xfrm>
            <a:off x="6096000" y="1600200"/>
            <a:ext cx="2743200" cy="4648200"/>
          </a:xfrm>
          <a:prstGeom prst="rect">
            <a:avLst/>
          </a:prstGeom>
        </p:spPr>
      </p:pic>
      <p:pic>
        <p:nvPicPr>
          <p:cNvPr id="3" name="Picture 2"/>
          <p:cNvPicPr>
            <a:picLocks noChangeAspect="1"/>
          </p:cNvPicPr>
          <p:nvPr/>
        </p:nvPicPr>
        <p:blipFill>
          <a:blip r:embed="rId5"/>
          <a:stretch>
            <a:fillRect/>
          </a:stretch>
        </p:blipFill>
        <p:spPr>
          <a:xfrm>
            <a:off x="838200" y="2590800"/>
            <a:ext cx="4800600" cy="3191764"/>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dirty="0"/>
              <a:t>$500 Question from </a:t>
            </a:r>
            <a:r>
              <a:rPr lang="en-US" dirty="0" smtClean="0"/>
              <a:t>Mixed Bag</a:t>
            </a:r>
            <a:endParaRPr lang="en-US" dirty="0"/>
          </a:p>
        </p:txBody>
      </p:sp>
      <p:pic>
        <p:nvPicPr>
          <p:cNvPr id="28675" name="Picture 3" descr="m_button">
            <a:hlinkClick r:id="rId3" action="ppaction://hlinksldjump"/>
          </p:cNvPr>
          <p:cNvPicPr>
            <a:picLocks noChangeAspect="1" noChangeArrowheads="1"/>
          </p:cNvPicPr>
          <p:nvPr/>
        </p:nvPicPr>
        <p:blipFill>
          <a:blip r:embed="rId4" cstate="print"/>
          <a:srcRect/>
          <a:stretch>
            <a:fillRect/>
          </a:stretch>
        </p:blipFill>
        <p:spPr bwMode="auto">
          <a:xfrm>
            <a:off x="381000" y="5943600"/>
            <a:ext cx="914400" cy="685800"/>
          </a:xfrm>
          <a:prstGeom prst="rect">
            <a:avLst/>
          </a:prstGeom>
          <a:noFill/>
        </p:spPr>
      </p:pic>
      <p:sp>
        <p:nvSpPr>
          <p:cNvPr id="28676" name="Text Box 4"/>
          <p:cNvSpPr txBox="1">
            <a:spLocks noChangeArrowheads="1"/>
          </p:cNvSpPr>
          <p:nvPr/>
        </p:nvSpPr>
        <p:spPr bwMode="auto">
          <a:xfrm>
            <a:off x="1889125" y="3121025"/>
            <a:ext cx="184150" cy="701675"/>
          </a:xfrm>
          <a:prstGeom prst="rect">
            <a:avLst/>
          </a:prstGeom>
          <a:noFill/>
          <a:ln w="9525">
            <a:noFill/>
            <a:miter lim="800000"/>
            <a:headEnd/>
            <a:tailEnd/>
          </a:ln>
          <a:effectLst/>
        </p:spPr>
        <p:txBody>
          <a:bodyPr wrap="none">
            <a:spAutoFit/>
          </a:bodyPr>
          <a:lstStyle/>
          <a:p>
            <a:endParaRPr lang="en-US" sz="4000"/>
          </a:p>
        </p:txBody>
      </p:sp>
      <p:sp>
        <p:nvSpPr>
          <p:cNvPr id="28677" name="Text Box 5"/>
          <p:cNvSpPr txBox="1">
            <a:spLocks noChangeArrowheads="1"/>
          </p:cNvSpPr>
          <p:nvPr/>
        </p:nvSpPr>
        <p:spPr bwMode="auto">
          <a:xfrm>
            <a:off x="4191000" y="2362200"/>
            <a:ext cx="4724400" cy="1938992"/>
          </a:xfrm>
          <a:prstGeom prst="rect">
            <a:avLst/>
          </a:prstGeom>
          <a:noFill/>
          <a:ln w="9525">
            <a:noFill/>
            <a:miter lim="800000"/>
            <a:headEnd/>
            <a:tailEnd/>
          </a:ln>
          <a:effectLst/>
        </p:spPr>
        <p:txBody>
          <a:bodyPr>
            <a:spAutoFit/>
          </a:bodyPr>
          <a:lstStyle/>
          <a:p>
            <a:pPr algn="ctr">
              <a:spcBef>
                <a:spcPct val="50000"/>
              </a:spcBef>
            </a:pPr>
            <a:r>
              <a:rPr lang="en-US" sz="4000" dirty="0" smtClean="0"/>
              <a:t>Which continent did camels originate from?</a:t>
            </a:r>
            <a:endParaRPr lang="en-US" sz="4000" dirty="0"/>
          </a:p>
        </p:txBody>
      </p:sp>
      <p:pic>
        <p:nvPicPr>
          <p:cNvPr id="21506" name="Picture 2" descr="http://www.picpiggy.com/bank/taylor_swift_camel_toe_shots-1297863660.jpg"/>
          <p:cNvPicPr>
            <a:picLocks noChangeAspect="1" noChangeArrowheads="1"/>
          </p:cNvPicPr>
          <p:nvPr/>
        </p:nvPicPr>
        <p:blipFill>
          <a:blip r:embed="rId5"/>
          <a:srcRect/>
          <a:stretch>
            <a:fillRect/>
          </a:stretch>
        </p:blipFill>
        <p:spPr bwMode="auto">
          <a:xfrm>
            <a:off x="304800" y="1600200"/>
            <a:ext cx="3810000" cy="2857500"/>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n-US" dirty="0"/>
              <a:t>$500 Answer from </a:t>
            </a:r>
            <a:r>
              <a:rPr lang="en-US" dirty="0" smtClean="0"/>
              <a:t>Mixed Bag</a:t>
            </a:r>
            <a:endParaRPr lang="en-US" dirty="0"/>
          </a:p>
        </p:txBody>
      </p:sp>
      <p:pic>
        <p:nvPicPr>
          <p:cNvPr id="56323" name="Picture 3" descr="m_button">
            <a:hlinkClick r:id="rId2" action="ppaction://hlinksldjump"/>
          </p:cNvPr>
          <p:cNvPicPr>
            <a:picLocks noChangeAspect="1" noChangeArrowheads="1"/>
          </p:cNvPicPr>
          <p:nvPr/>
        </p:nvPicPr>
        <p:blipFill>
          <a:blip r:embed="rId3" cstate="print"/>
          <a:srcRect/>
          <a:stretch>
            <a:fillRect/>
          </a:stretch>
        </p:blipFill>
        <p:spPr bwMode="auto">
          <a:xfrm>
            <a:off x="381000" y="5943600"/>
            <a:ext cx="914400" cy="685800"/>
          </a:xfrm>
          <a:prstGeom prst="rect">
            <a:avLst/>
          </a:prstGeom>
          <a:noFill/>
        </p:spPr>
      </p:pic>
      <p:sp>
        <p:nvSpPr>
          <p:cNvPr id="56324" name="Text Box 4"/>
          <p:cNvSpPr txBox="1">
            <a:spLocks noChangeArrowheads="1"/>
          </p:cNvSpPr>
          <p:nvPr/>
        </p:nvSpPr>
        <p:spPr bwMode="auto">
          <a:xfrm>
            <a:off x="533400" y="1831975"/>
            <a:ext cx="7924800" cy="3785652"/>
          </a:xfrm>
          <a:prstGeom prst="rect">
            <a:avLst/>
          </a:prstGeom>
          <a:noFill/>
          <a:ln w="9525">
            <a:noFill/>
            <a:miter lim="800000"/>
            <a:headEnd/>
            <a:tailEnd/>
          </a:ln>
          <a:effectLst/>
        </p:spPr>
        <p:txBody>
          <a:bodyPr>
            <a:spAutoFit/>
          </a:bodyPr>
          <a:lstStyle/>
          <a:p>
            <a:pPr algn="ctr"/>
            <a:r>
              <a:rPr lang="en-US" sz="4000" dirty="0"/>
              <a:t>Camels first appeared in the grasslands of </a:t>
            </a:r>
            <a:r>
              <a:rPr lang="en-US" sz="4000" b="1" u="sng" dirty="0" smtClean="0">
                <a:solidFill>
                  <a:srgbClr val="00B050"/>
                </a:solidFill>
              </a:rPr>
              <a:t>North America</a:t>
            </a:r>
            <a:r>
              <a:rPr lang="en-US" sz="4000" dirty="0"/>
              <a:t>. </a:t>
            </a:r>
            <a:r>
              <a:rPr lang="en-US" sz="4000" dirty="0" smtClean="0"/>
              <a:t>~3 </a:t>
            </a:r>
            <a:r>
              <a:rPr lang="en-US" sz="4000" dirty="0"/>
              <a:t>million years ago, they entered </a:t>
            </a:r>
            <a:r>
              <a:rPr lang="en-US" sz="4000" dirty="0" smtClean="0"/>
              <a:t>Asia. The </a:t>
            </a:r>
            <a:r>
              <a:rPr lang="en-US" sz="4000" dirty="0"/>
              <a:t>extinction of North American camels was caused by the Ice Age and human hunters.</a:t>
            </a:r>
          </a:p>
        </p:txBody>
      </p:sp>
    </p:spTree>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normAutofit fontScale="90000"/>
          </a:bodyPr>
          <a:lstStyle/>
          <a:p>
            <a:r>
              <a:rPr lang="en-US" sz="5400"/>
              <a:t>Final Jeopardy</a:t>
            </a:r>
            <a:endParaRPr lang="en-US"/>
          </a:p>
        </p:txBody>
      </p:sp>
      <p:pic>
        <p:nvPicPr>
          <p:cNvPr id="59397" name="Picture 5" descr="m_button">
            <a:hlinkClick r:id="rId2" action="ppaction://hlinksldjump"/>
          </p:cNvPr>
          <p:cNvPicPr>
            <a:picLocks noChangeAspect="1" noChangeArrowheads="1"/>
          </p:cNvPicPr>
          <p:nvPr/>
        </p:nvPicPr>
        <p:blipFill>
          <a:blip r:embed="rId3" cstate="print"/>
          <a:srcRect/>
          <a:stretch>
            <a:fillRect/>
          </a:stretch>
        </p:blipFill>
        <p:spPr bwMode="auto">
          <a:xfrm>
            <a:off x="381000" y="5943600"/>
            <a:ext cx="914400" cy="685800"/>
          </a:xfrm>
          <a:prstGeom prst="rect">
            <a:avLst/>
          </a:prstGeom>
          <a:noFill/>
        </p:spPr>
      </p:pic>
      <p:sp>
        <p:nvSpPr>
          <p:cNvPr id="4" name="TextBox 3"/>
          <p:cNvSpPr txBox="1"/>
          <p:nvPr/>
        </p:nvSpPr>
        <p:spPr>
          <a:xfrm>
            <a:off x="1676400" y="2057400"/>
            <a:ext cx="5867400" cy="2554545"/>
          </a:xfrm>
          <a:prstGeom prst="rect">
            <a:avLst/>
          </a:prstGeom>
          <a:noFill/>
        </p:spPr>
        <p:txBody>
          <a:bodyPr wrap="square" rtlCol="0">
            <a:spAutoFit/>
          </a:bodyPr>
          <a:lstStyle/>
          <a:p>
            <a:pPr algn="ctr"/>
            <a:r>
              <a:rPr lang="en-US" sz="4000" dirty="0" smtClean="0"/>
              <a:t>Explain how ocean-floor rocks and sediments provided evidence of seafloor spreading.</a:t>
            </a:r>
            <a:endParaRPr lang="en-US" sz="4000" dirty="0"/>
          </a:p>
        </p:txBody>
      </p:sp>
    </p:spTree>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normAutofit fontScale="90000"/>
          </a:bodyPr>
          <a:lstStyle/>
          <a:p>
            <a:r>
              <a:rPr lang="en-US" sz="5400"/>
              <a:t>Final Jeopardy Answer</a:t>
            </a:r>
            <a:endParaRPr lang="en-US"/>
          </a:p>
        </p:txBody>
      </p:sp>
      <p:sp>
        <p:nvSpPr>
          <p:cNvPr id="60419" name="Text Box 3"/>
          <p:cNvSpPr txBox="1">
            <a:spLocks noChangeArrowheads="1"/>
          </p:cNvSpPr>
          <p:nvPr/>
        </p:nvSpPr>
        <p:spPr bwMode="auto">
          <a:xfrm>
            <a:off x="762000" y="1447800"/>
            <a:ext cx="8045792" cy="4524315"/>
          </a:xfrm>
          <a:prstGeom prst="rect">
            <a:avLst/>
          </a:prstGeom>
          <a:noFill/>
          <a:ln w="9525">
            <a:noFill/>
            <a:miter lim="800000"/>
            <a:headEnd/>
            <a:tailEnd/>
          </a:ln>
          <a:effectLst/>
        </p:spPr>
        <p:txBody>
          <a:bodyPr wrap="square">
            <a:spAutoFit/>
          </a:bodyPr>
          <a:lstStyle/>
          <a:p>
            <a:pPr algn="ctr"/>
            <a:r>
              <a:rPr lang="en-US" sz="3600" dirty="0" smtClean="0"/>
              <a:t>Oceanic rocks are geologically</a:t>
            </a:r>
          </a:p>
          <a:p>
            <a:pPr algn="ctr"/>
            <a:r>
              <a:rPr lang="en-US" sz="3600" b="1" dirty="0" smtClean="0">
                <a:solidFill>
                  <a:srgbClr val="FF3399"/>
                </a:solidFill>
              </a:rPr>
              <a:t>young</a:t>
            </a:r>
            <a:r>
              <a:rPr lang="en-US" sz="3600" dirty="0" smtClean="0"/>
              <a:t>, and they are the </a:t>
            </a:r>
            <a:r>
              <a:rPr lang="en-US" sz="3600" b="1" dirty="0" smtClean="0">
                <a:solidFill>
                  <a:srgbClr val="FF3399"/>
                </a:solidFill>
              </a:rPr>
              <a:t>youngest towards the mid-ocean ridges</a:t>
            </a:r>
            <a:r>
              <a:rPr lang="en-US" sz="3600" dirty="0" smtClean="0"/>
              <a:t>, so there must be a mechanism for </a:t>
            </a:r>
            <a:r>
              <a:rPr lang="en-US" sz="3600" b="1" dirty="0" smtClean="0">
                <a:solidFill>
                  <a:srgbClr val="FF3399"/>
                </a:solidFill>
              </a:rPr>
              <a:t>production and recycling </a:t>
            </a:r>
            <a:r>
              <a:rPr lang="en-US" sz="3600" dirty="0" smtClean="0"/>
              <a:t>of ocean floor; ocean floor </a:t>
            </a:r>
            <a:r>
              <a:rPr lang="en-US" sz="3600" b="1" dirty="0" smtClean="0">
                <a:solidFill>
                  <a:srgbClr val="FF9933"/>
                </a:solidFill>
              </a:rPr>
              <a:t>sediments are deeper the further away from the ridge</a:t>
            </a:r>
            <a:r>
              <a:rPr lang="en-US" sz="3600" dirty="0" smtClean="0"/>
              <a:t>, so </a:t>
            </a:r>
            <a:r>
              <a:rPr lang="en-US" sz="3600" b="1" dirty="0" smtClean="0">
                <a:solidFill>
                  <a:srgbClr val="FF9933"/>
                </a:solidFill>
              </a:rPr>
              <a:t>mid-ocean floor must be newer </a:t>
            </a:r>
            <a:r>
              <a:rPr lang="en-US" sz="3600" dirty="0" smtClean="0"/>
              <a:t>than the </a:t>
            </a:r>
            <a:r>
              <a:rPr lang="en-US" sz="3600" b="1" dirty="0" smtClean="0">
                <a:solidFill>
                  <a:srgbClr val="FF9933"/>
                </a:solidFill>
              </a:rPr>
              <a:t>farther edges</a:t>
            </a:r>
            <a:r>
              <a:rPr lang="en-US" sz="3600" dirty="0" smtClean="0"/>
              <a:t>. </a:t>
            </a:r>
            <a:endParaRPr lang="en-US" sz="3600" dirty="0"/>
          </a:p>
        </p:txBody>
      </p:sp>
      <p:pic>
        <p:nvPicPr>
          <p:cNvPr id="60420" name="Picture 4" descr="m_button">
            <a:hlinkClick r:id="rId2" action="ppaction://hlinksldjump"/>
          </p:cNvPr>
          <p:cNvPicPr>
            <a:picLocks noChangeAspect="1" noChangeArrowheads="1"/>
          </p:cNvPicPr>
          <p:nvPr/>
        </p:nvPicPr>
        <p:blipFill>
          <a:blip r:embed="rId3" cstate="print"/>
          <a:srcRect/>
          <a:stretch>
            <a:fillRect/>
          </a:stretch>
        </p:blipFill>
        <p:spPr bwMode="auto">
          <a:xfrm>
            <a:off x="381000" y="5943600"/>
            <a:ext cx="914400" cy="685800"/>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dirty="0"/>
              <a:t>$300 Question from </a:t>
            </a:r>
            <a:r>
              <a:rPr lang="en-US" dirty="0" smtClean="0"/>
              <a:t>Plate Tectonics</a:t>
            </a:r>
            <a:endParaRPr lang="en-US" dirty="0"/>
          </a:p>
        </p:txBody>
      </p:sp>
      <p:pic>
        <p:nvPicPr>
          <p:cNvPr id="5123" name="Picture 3" descr="m_button">
            <a:hlinkClick r:id="rId2" action="ppaction://hlinksldjump"/>
          </p:cNvPr>
          <p:cNvPicPr>
            <a:picLocks noChangeAspect="1" noChangeArrowheads="1"/>
          </p:cNvPicPr>
          <p:nvPr/>
        </p:nvPicPr>
        <p:blipFill>
          <a:blip r:embed="rId3" cstate="print"/>
          <a:srcRect/>
          <a:stretch>
            <a:fillRect/>
          </a:stretch>
        </p:blipFill>
        <p:spPr bwMode="auto">
          <a:xfrm>
            <a:off x="381000" y="5943600"/>
            <a:ext cx="914400" cy="685800"/>
          </a:xfrm>
          <a:prstGeom prst="rect">
            <a:avLst/>
          </a:prstGeom>
          <a:noFill/>
        </p:spPr>
      </p:pic>
      <p:sp>
        <p:nvSpPr>
          <p:cNvPr id="5124" name="Text Box 4"/>
          <p:cNvSpPr txBox="1">
            <a:spLocks noChangeArrowheads="1"/>
          </p:cNvSpPr>
          <p:nvPr/>
        </p:nvSpPr>
        <p:spPr bwMode="auto">
          <a:xfrm>
            <a:off x="762000" y="2057400"/>
            <a:ext cx="6096000" cy="1754327"/>
          </a:xfrm>
          <a:prstGeom prst="rect">
            <a:avLst/>
          </a:prstGeom>
          <a:noFill/>
          <a:ln w="9525">
            <a:noFill/>
            <a:miter lim="800000"/>
            <a:headEnd/>
            <a:tailEnd/>
          </a:ln>
          <a:effectLst/>
        </p:spPr>
        <p:txBody>
          <a:bodyPr>
            <a:spAutoFit/>
          </a:bodyPr>
          <a:lstStyle/>
          <a:p>
            <a:pPr algn="ctr"/>
            <a:r>
              <a:rPr lang="en-US" sz="3600" dirty="0"/>
              <a:t>Describe </a:t>
            </a:r>
            <a:r>
              <a:rPr lang="en-US" sz="3600" dirty="0" smtClean="0"/>
              <a:t>in detail the </a:t>
            </a:r>
            <a:r>
              <a:rPr lang="en-US" sz="3600" dirty="0"/>
              <a:t>motion of tectonic plates at transform </a:t>
            </a:r>
            <a:r>
              <a:rPr lang="en-US" sz="3600" dirty="0" smtClean="0"/>
              <a:t>boundaries.</a:t>
            </a:r>
            <a:endParaRPr lang="en-US" dirty="0"/>
          </a:p>
        </p:txBody>
      </p:sp>
      <p:pic>
        <p:nvPicPr>
          <p:cNvPr id="2" name="Picture 1"/>
          <p:cNvPicPr>
            <a:picLocks noChangeAspect="1"/>
          </p:cNvPicPr>
          <p:nvPr/>
        </p:nvPicPr>
        <p:blipFill>
          <a:blip r:embed="rId4"/>
          <a:stretch>
            <a:fillRect/>
          </a:stretch>
        </p:blipFill>
        <p:spPr>
          <a:xfrm>
            <a:off x="5791200" y="3429000"/>
            <a:ext cx="2730500" cy="29718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dirty="0"/>
              <a:t>$300 Answer from </a:t>
            </a:r>
            <a:r>
              <a:rPr lang="en-US" dirty="0" smtClean="0"/>
              <a:t>Plate Tectonics</a:t>
            </a:r>
            <a:endParaRPr lang="en-US" dirty="0"/>
          </a:p>
        </p:txBody>
      </p:sp>
      <p:pic>
        <p:nvPicPr>
          <p:cNvPr id="32771" name="Picture 3" descr="m_button">
            <a:hlinkClick r:id="rId2" action="ppaction://hlinksldjump"/>
          </p:cNvPr>
          <p:cNvPicPr>
            <a:picLocks noChangeAspect="1" noChangeArrowheads="1"/>
          </p:cNvPicPr>
          <p:nvPr/>
        </p:nvPicPr>
        <p:blipFill>
          <a:blip r:embed="rId3" cstate="print"/>
          <a:srcRect/>
          <a:stretch>
            <a:fillRect/>
          </a:stretch>
        </p:blipFill>
        <p:spPr bwMode="auto">
          <a:xfrm>
            <a:off x="381000" y="5943600"/>
            <a:ext cx="914400" cy="685800"/>
          </a:xfrm>
          <a:prstGeom prst="rect">
            <a:avLst/>
          </a:prstGeom>
          <a:noFill/>
        </p:spPr>
      </p:pic>
      <p:sp>
        <p:nvSpPr>
          <p:cNvPr id="32772" name="Text Box 4"/>
          <p:cNvSpPr txBox="1">
            <a:spLocks noChangeArrowheads="1"/>
          </p:cNvSpPr>
          <p:nvPr/>
        </p:nvSpPr>
        <p:spPr bwMode="auto">
          <a:xfrm>
            <a:off x="304800" y="1371600"/>
            <a:ext cx="4648200" cy="4524315"/>
          </a:xfrm>
          <a:prstGeom prst="rect">
            <a:avLst/>
          </a:prstGeom>
          <a:noFill/>
          <a:ln w="9525">
            <a:noFill/>
            <a:miter lim="800000"/>
            <a:headEnd/>
            <a:tailEnd/>
          </a:ln>
          <a:effectLst/>
        </p:spPr>
        <p:txBody>
          <a:bodyPr>
            <a:spAutoFit/>
          </a:bodyPr>
          <a:lstStyle/>
          <a:p>
            <a:r>
              <a:rPr lang="en-US" sz="3600" dirty="0"/>
              <a:t>Plates slip past each other or rub against each other </a:t>
            </a:r>
            <a:r>
              <a:rPr lang="en-US" sz="3600" dirty="0" smtClean="0"/>
              <a:t>which causes pressure &amp; friction. As this pressure increases, the plates release energy in the form of earthquakes.</a:t>
            </a:r>
            <a:endParaRPr lang="en-US" dirty="0"/>
          </a:p>
        </p:txBody>
      </p:sp>
      <p:pic>
        <p:nvPicPr>
          <p:cNvPr id="2" name="Picture 1"/>
          <p:cNvPicPr>
            <a:picLocks noChangeAspect="1"/>
          </p:cNvPicPr>
          <p:nvPr/>
        </p:nvPicPr>
        <p:blipFill>
          <a:blip r:embed="rId4"/>
          <a:stretch>
            <a:fillRect/>
          </a:stretch>
        </p:blipFill>
        <p:spPr>
          <a:xfrm>
            <a:off x="5181600" y="1371600"/>
            <a:ext cx="2946400" cy="2209800"/>
          </a:xfrm>
          <a:prstGeom prst="rect">
            <a:avLst/>
          </a:prstGeom>
        </p:spPr>
      </p:pic>
      <p:pic>
        <p:nvPicPr>
          <p:cNvPr id="3" name="Picture 2"/>
          <p:cNvPicPr>
            <a:picLocks noChangeAspect="1"/>
          </p:cNvPicPr>
          <p:nvPr/>
        </p:nvPicPr>
        <p:blipFill>
          <a:blip r:embed="rId5"/>
          <a:stretch>
            <a:fillRect/>
          </a:stretch>
        </p:blipFill>
        <p:spPr>
          <a:xfrm>
            <a:off x="5029200" y="3657600"/>
            <a:ext cx="3810000" cy="25908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dirty="0"/>
              <a:t>$400 Question from </a:t>
            </a:r>
            <a:r>
              <a:rPr lang="en-US" dirty="0" smtClean="0"/>
              <a:t>Plate Tectonics</a:t>
            </a:r>
            <a:endParaRPr lang="en-US" dirty="0"/>
          </a:p>
        </p:txBody>
      </p:sp>
      <p:pic>
        <p:nvPicPr>
          <p:cNvPr id="6147" name="Picture 3" descr="m_button">
            <a:hlinkClick r:id="rId2" action="ppaction://hlinksldjump"/>
          </p:cNvPr>
          <p:cNvPicPr>
            <a:picLocks noChangeAspect="1" noChangeArrowheads="1"/>
          </p:cNvPicPr>
          <p:nvPr/>
        </p:nvPicPr>
        <p:blipFill>
          <a:blip r:embed="rId3" cstate="print"/>
          <a:srcRect/>
          <a:stretch>
            <a:fillRect/>
          </a:stretch>
        </p:blipFill>
        <p:spPr bwMode="auto">
          <a:xfrm>
            <a:off x="381000" y="5943600"/>
            <a:ext cx="914400" cy="685800"/>
          </a:xfrm>
          <a:prstGeom prst="rect">
            <a:avLst/>
          </a:prstGeom>
          <a:noFill/>
        </p:spPr>
      </p:pic>
      <p:sp>
        <p:nvSpPr>
          <p:cNvPr id="6148" name="Text Box 4"/>
          <p:cNvSpPr txBox="1">
            <a:spLocks noChangeArrowheads="1"/>
          </p:cNvSpPr>
          <p:nvPr/>
        </p:nvSpPr>
        <p:spPr bwMode="auto">
          <a:xfrm>
            <a:off x="838200" y="2514600"/>
            <a:ext cx="6324600" cy="457200"/>
          </a:xfrm>
          <a:prstGeom prst="rect">
            <a:avLst/>
          </a:prstGeom>
          <a:noFill/>
          <a:ln w="9525">
            <a:noFill/>
            <a:miter lim="800000"/>
            <a:headEnd/>
            <a:tailEnd/>
          </a:ln>
          <a:effectLst/>
        </p:spPr>
        <p:txBody>
          <a:bodyPr>
            <a:spAutoFit/>
          </a:bodyPr>
          <a:lstStyle/>
          <a:p>
            <a:endParaRPr lang="en-US"/>
          </a:p>
        </p:txBody>
      </p:sp>
      <p:sp>
        <p:nvSpPr>
          <p:cNvPr id="6149" name="Text Box 5"/>
          <p:cNvSpPr txBox="1">
            <a:spLocks noChangeArrowheads="1"/>
          </p:cNvSpPr>
          <p:nvPr/>
        </p:nvSpPr>
        <p:spPr bwMode="auto">
          <a:xfrm>
            <a:off x="2057400" y="2133600"/>
            <a:ext cx="5105400" cy="1569660"/>
          </a:xfrm>
          <a:prstGeom prst="rect">
            <a:avLst/>
          </a:prstGeom>
          <a:noFill/>
          <a:ln w="9525">
            <a:noFill/>
            <a:miter lim="800000"/>
            <a:headEnd/>
            <a:tailEnd/>
          </a:ln>
          <a:effectLst/>
        </p:spPr>
        <p:txBody>
          <a:bodyPr>
            <a:spAutoFit/>
          </a:bodyPr>
          <a:lstStyle/>
          <a:p>
            <a:pPr>
              <a:spcBef>
                <a:spcPct val="50000"/>
              </a:spcBef>
            </a:pPr>
            <a:r>
              <a:rPr lang="en-US" sz="3200" dirty="0" smtClean="0"/>
              <a:t>Describe how the Hawaiian islands were formed/are forming.</a:t>
            </a:r>
            <a:endParaRPr lang="en-US" sz="3200" dirty="0"/>
          </a:p>
        </p:txBody>
      </p:sp>
      <p:pic>
        <p:nvPicPr>
          <p:cNvPr id="2" name="Picture 1"/>
          <p:cNvPicPr>
            <a:picLocks noChangeAspect="1"/>
          </p:cNvPicPr>
          <p:nvPr/>
        </p:nvPicPr>
        <p:blipFill>
          <a:blip r:embed="rId4"/>
          <a:stretch>
            <a:fillRect/>
          </a:stretch>
        </p:blipFill>
        <p:spPr>
          <a:xfrm>
            <a:off x="5334000" y="3276600"/>
            <a:ext cx="2679700" cy="30353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dirty="0"/>
              <a:t>$400 Answer from </a:t>
            </a:r>
            <a:r>
              <a:rPr lang="en-US" dirty="0" smtClean="0"/>
              <a:t>Plate Tectonics</a:t>
            </a:r>
            <a:endParaRPr lang="en-US" dirty="0"/>
          </a:p>
        </p:txBody>
      </p:sp>
      <p:pic>
        <p:nvPicPr>
          <p:cNvPr id="33795" name="Picture 3" descr="m_button">
            <a:hlinkClick r:id="rId2" action="ppaction://hlinksldjump"/>
          </p:cNvPr>
          <p:cNvPicPr>
            <a:picLocks noChangeAspect="1" noChangeArrowheads="1"/>
          </p:cNvPicPr>
          <p:nvPr/>
        </p:nvPicPr>
        <p:blipFill>
          <a:blip r:embed="rId3" cstate="print"/>
          <a:srcRect/>
          <a:stretch>
            <a:fillRect/>
          </a:stretch>
        </p:blipFill>
        <p:spPr bwMode="auto">
          <a:xfrm>
            <a:off x="381000" y="5943600"/>
            <a:ext cx="914400" cy="685800"/>
          </a:xfrm>
          <a:prstGeom prst="rect">
            <a:avLst/>
          </a:prstGeom>
          <a:noFill/>
        </p:spPr>
      </p:pic>
      <p:sp>
        <p:nvSpPr>
          <p:cNvPr id="33796" name="Text Box 4"/>
          <p:cNvSpPr txBox="1">
            <a:spLocks noChangeArrowheads="1"/>
          </p:cNvSpPr>
          <p:nvPr/>
        </p:nvSpPr>
        <p:spPr bwMode="auto">
          <a:xfrm>
            <a:off x="2514600" y="2209800"/>
            <a:ext cx="3124200" cy="519113"/>
          </a:xfrm>
          <a:prstGeom prst="rect">
            <a:avLst/>
          </a:prstGeom>
          <a:noFill/>
          <a:ln w="9525">
            <a:noFill/>
            <a:miter lim="800000"/>
            <a:headEnd/>
            <a:tailEnd/>
          </a:ln>
          <a:effectLst/>
        </p:spPr>
        <p:txBody>
          <a:bodyPr>
            <a:spAutoFit/>
          </a:bodyPr>
          <a:lstStyle/>
          <a:p>
            <a:endParaRPr lang="en-US" sz="2800">
              <a:solidFill>
                <a:srgbClr val="FF0066"/>
              </a:solidFill>
            </a:endParaRPr>
          </a:p>
        </p:txBody>
      </p:sp>
      <p:sp>
        <p:nvSpPr>
          <p:cNvPr id="33797" name="Text Box 5"/>
          <p:cNvSpPr txBox="1">
            <a:spLocks noChangeArrowheads="1"/>
          </p:cNvSpPr>
          <p:nvPr/>
        </p:nvSpPr>
        <p:spPr bwMode="auto">
          <a:xfrm>
            <a:off x="533400" y="1447800"/>
            <a:ext cx="5715000" cy="3539430"/>
          </a:xfrm>
          <a:prstGeom prst="rect">
            <a:avLst/>
          </a:prstGeom>
          <a:noFill/>
          <a:ln w="9525">
            <a:noFill/>
            <a:miter lim="800000"/>
            <a:headEnd/>
            <a:tailEnd/>
          </a:ln>
          <a:effectLst/>
        </p:spPr>
        <p:txBody>
          <a:bodyPr>
            <a:spAutoFit/>
          </a:bodyPr>
          <a:lstStyle/>
          <a:p>
            <a:pPr>
              <a:spcBef>
                <a:spcPct val="50000"/>
              </a:spcBef>
            </a:pPr>
            <a:r>
              <a:rPr lang="en-US" sz="2800" dirty="0" smtClean="0"/>
              <a:t>Hot spot is stationary and mantle plume </a:t>
            </a:r>
            <a:r>
              <a:rPr lang="en-US" sz="2800" dirty="0" smtClean="0">
                <a:sym typeface="Wingdings" pitchFamily="2" charset="2"/>
              </a:rPr>
              <a:t> magma released in stream up to crust. Volcano/volcanic island forms and moves with plate. As plate moves, stream of magma breaks and new volcano/volcanic island forms in an arc of islands as magma cools/hardens.</a:t>
            </a:r>
            <a:endParaRPr lang="en-US" sz="2800" dirty="0"/>
          </a:p>
        </p:txBody>
      </p:sp>
      <p:pic>
        <p:nvPicPr>
          <p:cNvPr id="63490" name="Picture 2" descr="http://pubs.usgs.gov/gip/dynamic/graphics/hot_spot.gif"/>
          <p:cNvPicPr>
            <a:picLocks noChangeAspect="1" noChangeArrowheads="1"/>
          </p:cNvPicPr>
          <p:nvPr/>
        </p:nvPicPr>
        <p:blipFill>
          <a:blip r:embed="rId4"/>
          <a:srcRect/>
          <a:stretch>
            <a:fillRect/>
          </a:stretch>
        </p:blipFill>
        <p:spPr bwMode="auto">
          <a:xfrm>
            <a:off x="6172200" y="1905000"/>
            <a:ext cx="2571750" cy="4162426"/>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1100</TotalTime>
  <Words>1167</Words>
  <Application>Microsoft Macintosh PowerPoint</Application>
  <PresentationFormat>On-screen Show (4:3)</PresentationFormat>
  <Paragraphs>164</Paragraphs>
  <Slides>53</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53</vt:i4>
      </vt:variant>
    </vt:vector>
  </HeadingPairs>
  <TitlesOfParts>
    <vt:vector size="55" baseType="lpstr">
      <vt:lpstr>Civic</vt:lpstr>
      <vt:lpstr>Document</vt:lpstr>
      <vt:lpstr>Plate Tectonic Jeopardy</vt:lpstr>
      <vt:lpstr>$100 Question from Plate Tectonics</vt:lpstr>
      <vt:lpstr>$100 Answer from Plate Tectonics</vt:lpstr>
      <vt:lpstr>$200 Question from Plate Tectonics</vt:lpstr>
      <vt:lpstr>$200 Answer from Plate Tectonics</vt:lpstr>
      <vt:lpstr>$300 Question from Plate Tectonics</vt:lpstr>
      <vt:lpstr>$300 Answer from Plate Tectonics</vt:lpstr>
      <vt:lpstr>$400 Question from Plate Tectonics</vt:lpstr>
      <vt:lpstr>$400 Answer from Plate Tectonics</vt:lpstr>
      <vt:lpstr>$500 Question from Plate Tectonics</vt:lpstr>
      <vt:lpstr>$500 Answer from Plate Tectonics</vt:lpstr>
      <vt:lpstr>$100 Question from Earth’s Layers</vt:lpstr>
      <vt:lpstr>$100 Answer from Earth’s Layers</vt:lpstr>
      <vt:lpstr>$200 Question from Earth’s Layers</vt:lpstr>
      <vt:lpstr>$200 Answer from Earth’s Layers</vt:lpstr>
      <vt:lpstr>$300 Question from Earth’s Layers</vt:lpstr>
      <vt:lpstr>$300 Answer from Earth’s Layers</vt:lpstr>
      <vt:lpstr>$400 Question from Earth’s Layers</vt:lpstr>
      <vt:lpstr>$400 Answer from Earth’s Layers</vt:lpstr>
      <vt:lpstr>$500 Question from Earth’s Layers</vt:lpstr>
      <vt:lpstr>$500 Answer from Earth’s Layers</vt:lpstr>
      <vt:lpstr>$100 Question from Boundaries</vt:lpstr>
      <vt:lpstr>$100 Answer from Boundaries</vt:lpstr>
      <vt:lpstr>$200 Question from Boundaries</vt:lpstr>
      <vt:lpstr>$200 Answer from Boundaries</vt:lpstr>
      <vt:lpstr>$300 Question from Boundaries</vt:lpstr>
      <vt:lpstr>$300 Answer from Boundaries</vt:lpstr>
      <vt:lpstr>$400 Question from Boundaries</vt:lpstr>
      <vt:lpstr>$400 Answer from Boundaries</vt:lpstr>
      <vt:lpstr>$500 Question from Boundaries</vt:lpstr>
      <vt:lpstr>$500 Answer from Boundaries</vt:lpstr>
      <vt:lpstr>$100 Question from C. Drift &amp; Pangaea </vt:lpstr>
      <vt:lpstr>$100 Answer from C. Drift &amp; Pangaea</vt:lpstr>
      <vt:lpstr>$200 Question from C. Drift &amp; Pangaea</vt:lpstr>
      <vt:lpstr>$200 Answer from C. Drift &amp; Pangaea</vt:lpstr>
      <vt:lpstr>$300 Question from C. Drift &amp; Pangaea</vt:lpstr>
      <vt:lpstr>$300 Answer from C. Drift &amp; Pangaea</vt:lpstr>
      <vt:lpstr>$400 Question from C. Drift &amp; Pangaea</vt:lpstr>
      <vt:lpstr>$400 Answer from C. Drift &amp; Pangaea</vt:lpstr>
      <vt:lpstr>$500 Question from C. Drift &amp; Pangaea</vt:lpstr>
      <vt:lpstr>$500 Answer from C. Drift &amp; Pangaea</vt:lpstr>
      <vt:lpstr>$100 Question from Mixed Bag</vt:lpstr>
      <vt:lpstr>$100 Answer from Mixed Bag</vt:lpstr>
      <vt:lpstr>$200 Question from Mixed Bag</vt:lpstr>
      <vt:lpstr>$200 Answer from Mixed Bag</vt:lpstr>
      <vt:lpstr>$300 Question from Mixed Bag</vt:lpstr>
      <vt:lpstr>$300 Answer from Mixed Bag</vt:lpstr>
      <vt:lpstr>$400 Question from Mixed Bag</vt:lpstr>
      <vt:lpstr>$400 Answer from Mixed Bag</vt:lpstr>
      <vt:lpstr>$500 Question from Mixed Bag</vt:lpstr>
      <vt:lpstr>$500 Answer from Mixed Bag</vt:lpstr>
      <vt:lpstr>Final Jeopardy</vt:lpstr>
      <vt:lpstr>Final Jeopardy Answer</vt:lpstr>
    </vt:vector>
  </TitlesOfParts>
  <Company>Seminole Coutny Public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Jeopardy</dc:title>
  <dc:creator>SCPS</dc:creator>
  <cp:lastModifiedBy>Jillian Boisse</cp:lastModifiedBy>
  <cp:revision>59</cp:revision>
  <dcterms:created xsi:type="dcterms:W3CDTF">1998-09-17T14:16:32Z</dcterms:created>
  <dcterms:modified xsi:type="dcterms:W3CDTF">2013-11-05T16:12:03Z</dcterms:modified>
</cp:coreProperties>
</file>